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328" r:id="rId2"/>
    <p:sldId id="331" r:id="rId3"/>
    <p:sldId id="375" r:id="rId4"/>
    <p:sldId id="336" r:id="rId5"/>
    <p:sldId id="380" r:id="rId6"/>
    <p:sldId id="376" r:id="rId7"/>
    <p:sldId id="335" r:id="rId8"/>
    <p:sldId id="339" r:id="rId9"/>
    <p:sldId id="382" r:id="rId10"/>
    <p:sldId id="378" r:id="rId11"/>
    <p:sldId id="379" r:id="rId12"/>
    <p:sldId id="377" r:id="rId13"/>
    <p:sldId id="383" r:id="rId14"/>
    <p:sldId id="333" r:id="rId15"/>
    <p:sldId id="381" r:id="rId16"/>
    <p:sldId id="384" r:id="rId17"/>
    <p:sldId id="351" r:id="rId18"/>
    <p:sldId id="372"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Bodoni MT" panose="02070603080606020203" pitchFamily="18" charset="0"/>
      <p:regular r:id="rId25"/>
      <p:bold r:id="rId26"/>
      <p:italic r:id="rId27"/>
      <p:boldItalic r:id="rId28"/>
    </p:embeddedFont>
    <p:embeddedFont>
      <p:font typeface="Arial Rounded MT Bold" panose="020F0704030504030204" pitchFamily="34" charset="0"/>
      <p:regular r:id="rId29"/>
    </p:embeddedFont>
    <p:embeddedFont>
      <p:font typeface="字魂59号-创粗黑" panose="00000500000000000000" charset="-122"/>
      <p:regular r:id="rId30"/>
    </p:embeddedFont>
    <p:embeddedFont>
      <p:font typeface="宋体" panose="02010600030101010101" pitchFamily="2" charset="-122"/>
      <p:regular r:id="rId31"/>
    </p:embeddedFont>
  </p:embeddedFontLst>
  <p:custDataLst>
    <p:tags r:id="rId32"/>
  </p:custDataLst>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259">
          <p15:clr>
            <a:srgbClr val="A4A3A4"/>
          </p15:clr>
        </p15:guide>
        <p15:guide id="2" pos="39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D9C3"/>
    <a:srgbClr val="ADA16F"/>
    <a:srgbClr val="C5BD99"/>
    <a:srgbClr val="403152"/>
    <a:srgbClr val="0F2A5A"/>
    <a:srgbClr val="00B0F0"/>
    <a:srgbClr val="F3F3E7"/>
    <a:srgbClr val="F1F1E5"/>
    <a:srgbClr val="1C9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63" d="100"/>
          <a:sy n="63" d="100"/>
        </p:scale>
        <p:origin x="780" y="64"/>
      </p:cViewPr>
      <p:guideLst>
        <p:guide orient="horz" pos="2259"/>
        <p:guide pos="3954"/>
      </p:guideLst>
    </p:cSldViewPr>
  </p:slideViewPr>
  <p:notesTextViewPr>
    <p:cViewPr>
      <p:scale>
        <a:sx n="1" d="1"/>
        <a:sy n="1" d="1"/>
      </p:scale>
      <p:origin x="0" y="0"/>
    </p:cViewPr>
  </p:notesTextViewPr>
  <p:sorterViewPr>
    <p:cViewPr>
      <p:scale>
        <a:sx n="108" d="100"/>
        <a:sy n="108" d="100"/>
      </p:scale>
      <p:origin x="0" y="1926"/>
    </p:cViewPr>
  </p:sorterViewPr>
  <p:gridSpacing cx="60120" cy="6012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5C6CAF-3CC8-4DAE-9CF7-EDE9CF21CD96}" type="datetimeFigureOut">
              <a:rPr lang="zh-CN" altLang="en-US" smtClean="0"/>
              <a:t>2023/3/5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05D22B-7C42-4E81-89FF-2A49ED7510D7}" type="slidenum">
              <a:rPr lang="zh-CN" altLang="en-US" smtClean="0"/>
              <a:t>‹#›</a:t>
            </a:fld>
            <a:endParaRPr lang="zh-CN" altLang="en-US"/>
          </a:p>
        </p:txBody>
      </p:sp>
    </p:spTree>
    <p:extLst>
      <p:ext uri="{BB962C8B-B14F-4D97-AF65-F5344CB8AC3E}">
        <p14:creationId xmlns:p14="http://schemas.microsoft.com/office/powerpoint/2010/main" val="236005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75380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10</a:t>
            </a:fld>
            <a:endParaRPr lang="zh-CN" altLang="en-US"/>
          </a:p>
        </p:txBody>
      </p:sp>
    </p:spTree>
    <p:extLst>
      <p:ext uri="{BB962C8B-B14F-4D97-AF65-F5344CB8AC3E}">
        <p14:creationId xmlns:p14="http://schemas.microsoft.com/office/powerpoint/2010/main" val="2471087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11</a:t>
            </a:fld>
            <a:endParaRPr lang="zh-CN" altLang="en-US"/>
          </a:p>
        </p:txBody>
      </p:sp>
    </p:spTree>
    <p:extLst>
      <p:ext uri="{BB962C8B-B14F-4D97-AF65-F5344CB8AC3E}">
        <p14:creationId xmlns:p14="http://schemas.microsoft.com/office/powerpoint/2010/main" val="1287765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12</a:t>
            </a:fld>
            <a:endParaRPr lang="zh-CN" altLang="en-US"/>
          </a:p>
        </p:txBody>
      </p:sp>
    </p:spTree>
    <p:extLst>
      <p:ext uri="{BB962C8B-B14F-4D97-AF65-F5344CB8AC3E}">
        <p14:creationId xmlns:p14="http://schemas.microsoft.com/office/powerpoint/2010/main" val="3253390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13</a:t>
            </a:fld>
            <a:endParaRPr lang="zh-CN" altLang="en-US"/>
          </a:p>
        </p:txBody>
      </p:sp>
    </p:spTree>
    <p:extLst>
      <p:ext uri="{BB962C8B-B14F-4D97-AF65-F5344CB8AC3E}">
        <p14:creationId xmlns:p14="http://schemas.microsoft.com/office/powerpoint/2010/main" val="3407544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14</a:t>
            </a:fld>
            <a:endParaRPr lang="zh-CN" altLang="en-US"/>
          </a:p>
        </p:txBody>
      </p:sp>
    </p:spTree>
    <p:extLst>
      <p:ext uri="{BB962C8B-B14F-4D97-AF65-F5344CB8AC3E}">
        <p14:creationId xmlns:p14="http://schemas.microsoft.com/office/powerpoint/2010/main" val="1846437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15</a:t>
            </a:fld>
            <a:endParaRPr lang="zh-CN" altLang="en-US"/>
          </a:p>
        </p:txBody>
      </p:sp>
    </p:spTree>
    <p:extLst>
      <p:ext uri="{BB962C8B-B14F-4D97-AF65-F5344CB8AC3E}">
        <p14:creationId xmlns:p14="http://schemas.microsoft.com/office/powerpoint/2010/main" val="2021485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16</a:t>
            </a:fld>
            <a:endParaRPr lang="zh-CN" altLang="en-US"/>
          </a:p>
        </p:txBody>
      </p:sp>
    </p:spTree>
    <p:extLst>
      <p:ext uri="{BB962C8B-B14F-4D97-AF65-F5344CB8AC3E}">
        <p14:creationId xmlns:p14="http://schemas.microsoft.com/office/powerpoint/2010/main" val="1241320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17</a:t>
            </a:fld>
            <a:endParaRPr lang="zh-CN" altLang="en-US"/>
          </a:p>
        </p:txBody>
      </p:sp>
    </p:spTree>
    <p:extLst>
      <p:ext uri="{BB962C8B-B14F-4D97-AF65-F5344CB8AC3E}">
        <p14:creationId xmlns:p14="http://schemas.microsoft.com/office/powerpoint/2010/main" val="1229220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18</a:t>
            </a:fld>
            <a:endParaRPr lang="zh-CN" altLang="en-US"/>
          </a:p>
        </p:txBody>
      </p:sp>
    </p:spTree>
    <p:extLst>
      <p:ext uri="{BB962C8B-B14F-4D97-AF65-F5344CB8AC3E}">
        <p14:creationId xmlns:p14="http://schemas.microsoft.com/office/powerpoint/2010/main" val="101486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2146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3</a:t>
            </a:fld>
            <a:endParaRPr lang="zh-CN" altLang="en-US"/>
          </a:p>
        </p:txBody>
      </p:sp>
    </p:spTree>
    <p:extLst>
      <p:ext uri="{BB962C8B-B14F-4D97-AF65-F5344CB8AC3E}">
        <p14:creationId xmlns:p14="http://schemas.microsoft.com/office/powerpoint/2010/main" val="2175362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4</a:t>
            </a:fld>
            <a:endParaRPr lang="zh-CN" altLang="en-US"/>
          </a:p>
        </p:txBody>
      </p:sp>
    </p:spTree>
    <p:extLst>
      <p:ext uri="{BB962C8B-B14F-4D97-AF65-F5344CB8AC3E}">
        <p14:creationId xmlns:p14="http://schemas.microsoft.com/office/powerpoint/2010/main" val="27391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5</a:t>
            </a:fld>
            <a:endParaRPr lang="zh-CN" altLang="en-US"/>
          </a:p>
        </p:txBody>
      </p:sp>
    </p:spTree>
    <p:extLst>
      <p:ext uri="{BB962C8B-B14F-4D97-AF65-F5344CB8AC3E}">
        <p14:creationId xmlns:p14="http://schemas.microsoft.com/office/powerpoint/2010/main" val="92272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6</a:t>
            </a:fld>
            <a:endParaRPr lang="zh-CN" altLang="en-US"/>
          </a:p>
        </p:txBody>
      </p:sp>
    </p:spTree>
    <p:extLst>
      <p:ext uri="{BB962C8B-B14F-4D97-AF65-F5344CB8AC3E}">
        <p14:creationId xmlns:p14="http://schemas.microsoft.com/office/powerpoint/2010/main" val="730210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7</a:t>
            </a:fld>
            <a:endParaRPr lang="zh-CN" altLang="en-US"/>
          </a:p>
        </p:txBody>
      </p:sp>
    </p:spTree>
    <p:extLst>
      <p:ext uri="{BB962C8B-B14F-4D97-AF65-F5344CB8AC3E}">
        <p14:creationId xmlns:p14="http://schemas.microsoft.com/office/powerpoint/2010/main" val="424221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8</a:t>
            </a:fld>
            <a:endParaRPr lang="zh-CN" altLang="en-US"/>
          </a:p>
        </p:txBody>
      </p:sp>
    </p:spTree>
    <p:extLst>
      <p:ext uri="{BB962C8B-B14F-4D97-AF65-F5344CB8AC3E}">
        <p14:creationId xmlns:p14="http://schemas.microsoft.com/office/powerpoint/2010/main" val="76488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05D22B-7C42-4E81-89FF-2A49ED7510D7}" type="slidenum">
              <a:rPr lang="zh-CN" altLang="en-US" smtClean="0"/>
              <a:t>9</a:t>
            </a:fld>
            <a:endParaRPr lang="zh-CN" altLang="en-US"/>
          </a:p>
        </p:txBody>
      </p:sp>
    </p:spTree>
    <p:extLst>
      <p:ext uri="{BB962C8B-B14F-4D97-AF65-F5344CB8AC3E}">
        <p14:creationId xmlns:p14="http://schemas.microsoft.com/office/powerpoint/2010/main" val="4127666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5"/>
            <a:ext cx="10363200" cy="1470025"/>
          </a:xfrm>
        </p:spPr>
        <p:txBody>
          <a:bodyPr/>
          <a:lstStyle/>
          <a:p>
            <a:r>
              <a:rPr lang="es-ES"/>
              <a:t>Haga clic para modificar el estilo de título del patrón</a:t>
            </a:r>
          </a:p>
        </p:txBody>
      </p:sp>
      <p:sp>
        <p:nvSpPr>
          <p:cNvPr id="3" name="2 Subtítulo"/>
          <p:cNvSpPr>
            <a:spLocks noGrp="1"/>
          </p:cNvSpPr>
          <p:nvPr>
            <p:ph type="subTitle" idx="1" hasCustomPrompt="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a:xfrm>
            <a:off x="609600" y="6356350"/>
            <a:ext cx="2844800" cy="365125"/>
          </a:xfrm>
        </p:spPr>
        <p:txBody>
          <a:bodyPr/>
          <a:lstStyle>
            <a:lvl1pPr>
              <a:defRPr/>
            </a:lvl1pPr>
          </a:lstStyle>
          <a:p>
            <a:pPr>
              <a:defRPr/>
            </a:pPr>
            <a:fld id="{DA6E29BB-E8CF-4006-9AD9-6F0E91230D2E}" type="datetimeFigureOut">
              <a:rPr lang="es-ES"/>
              <a:t>05/03/2023</a:t>
            </a:fld>
            <a:endParaRPr lang="es-ES" dirty="0"/>
          </a:p>
        </p:txBody>
      </p:sp>
      <p:sp>
        <p:nvSpPr>
          <p:cNvPr id="5"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684DDCC7-69F6-4715-AE46-389A75F9D0B4}"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hasCustomPrompt="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a:xfrm>
            <a:off x="609600" y="6356350"/>
            <a:ext cx="2844800" cy="365125"/>
          </a:xfrm>
        </p:spPr>
        <p:txBody>
          <a:bodyPr/>
          <a:lstStyle>
            <a:lvl1pPr>
              <a:defRPr/>
            </a:lvl1pPr>
          </a:lstStyle>
          <a:p>
            <a:pPr>
              <a:defRPr/>
            </a:pPr>
            <a:fld id="{50A56697-A3AC-4802-BBAC-29942B69BFF1}" type="datetimeFigureOut">
              <a:rPr lang="es-ES"/>
              <a:t>05/03/2023</a:t>
            </a:fld>
            <a:endParaRPr lang="es-ES" dirty="0"/>
          </a:p>
        </p:txBody>
      </p:sp>
      <p:sp>
        <p:nvSpPr>
          <p:cNvPr id="5"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4B93C5E0-E1E3-41B8-8EF5-9062EA64A484}"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8"/>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hasCustomPrompt="1"/>
          </p:nvPr>
        </p:nvSpPr>
        <p:spPr>
          <a:xfrm>
            <a:off x="609600" y="274638"/>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a:xfrm>
            <a:off x="609600" y="6356350"/>
            <a:ext cx="2844800" cy="365125"/>
          </a:xfrm>
        </p:spPr>
        <p:txBody>
          <a:bodyPr/>
          <a:lstStyle>
            <a:lvl1pPr>
              <a:defRPr/>
            </a:lvl1pPr>
          </a:lstStyle>
          <a:p>
            <a:pPr>
              <a:defRPr/>
            </a:pPr>
            <a:fld id="{97D68714-F9E5-46BE-9A83-BA5A415ACD13}" type="datetimeFigureOut">
              <a:rPr lang="es-ES"/>
              <a:t>05/03/2023</a:t>
            </a:fld>
            <a:endParaRPr lang="es-ES" dirty="0"/>
          </a:p>
        </p:txBody>
      </p:sp>
      <p:sp>
        <p:nvSpPr>
          <p:cNvPr id="5"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4011120B-82A7-437C-A030-D9EB6B639E75}"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hasCustomPrompt="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a:xfrm>
            <a:off x="609600" y="6356350"/>
            <a:ext cx="2844800" cy="365125"/>
          </a:xfrm>
        </p:spPr>
        <p:txBody>
          <a:bodyPr/>
          <a:lstStyle>
            <a:lvl1pPr>
              <a:defRPr/>
            </a:lvl1pPr>
          </a:lstStyle>
          <a:p>
            <a:pPr>
              <a:defRPr/>
            </a:pPr>
            <a:fld id="{9B801367-E2BB-47B9-93E1-CAB13EEF40C3}" type="datetimeFigureOut">
              <a:rPr lang="es-ES"/>
              <a:t>05/03/2023</a:t>
            </a:fld>
            <a:endParaRPr lang="es-ES" dirty="0"/>
          </a:p>
        </p:txBody>
      </p:sp>
      <p:sp>
        <p:nvSpPr>
          <p:cNvPr id="5"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4F88AE7E-CD74-4A5E-AC9F-A282BFA258A1}"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0"/>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a:xfrm>
            <a:off x="609600" y="6356350"/>
            <a:ext cx="2844800" cy="365125"/>
          </a:xfrm>
        </p:spPr>
        <p:txBody>
          <a:bodyPr/>
          <a:lstStyle>
            <a:lvl1pPr>
              <a:defRPr/>
            </a:lvl1pPr>
          </a:lstStyle>
          <a:p>
            <a:pPr>
              <a:defRPr/>
            </a:pPr>
            <a:fld id="{C0711B6E-FC59-4584-8552-DEA952683A4C}" type="datetimeFigureOut">
              <a:rPr lang="es-ES"/>
              <a:t>05/03/2023</a:t>
            </a:fld>
            <a:endParaRPr lang="es-ES" dirty="0"/>
          </a:p>
        </p:txBody>
      </p:sp>
      <p:sp>
        <p:nvSpPr>
          <p:cNvPr id="5"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FBFE4D11-5D71-4C4F-AD62-ED5C08B328D6}"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hasCustomPrompt="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hasCustomPrompt="1"/>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3 Marcador de fecha"/>
          <p:cNvSpPr>
            <a:spLocks noGrp="1"/>
          </p:cNvSpPr>
          <p:nvPr>
            <p:ph type="dt" sz="half" idx="10"/>
          </p:nvPr>
        </p:nvSpPr>
        <p:spPr>
          <a:xfrm>
            <a:off x="609600" y="6356350"/>
            <a:ext cx="2844800" cy="365125"/>
          </a:xfrm>
        </p:spPr>
        <p:txBody>
          <a:bodyPr/>
          <a:lstStyle>
            <a:lvl1pPr>
              <a:defRPr/>
            </a:lvl1pPr>
          </a:lstStyle>
          <a:p>
            <a:pPr>
              <a:defRPr/>
            </a:pPr>
            <a:fld id="{391588F2-E6C7-4A98-8A61-074E4E1C7D83}" type="datetimeFigureOut">
              <a:rPr lang="es-ES"/>
              <a:t>05/03/2023</a:t>
            </a:fld>
            <a:endParaRPr lang="es-ES" dirty="0"/>
          </a:p>
        </p:txBody>
      </p:sp>
      <p:sp>
        <p:nvSpPr>
          <p:cNvPr id="6"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6644F6F0-0921-4234-ADD0-2C2E4BB0B79B}"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hasCustomPrompt="1"/>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hasCustomPrompt="1"/>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hasCustomPrompt="1"/>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3 Marcador de fecha"/>
          <p:cNvSpPr>
            <a:spLocks noGrp="1"/>
          </p:cNvSpPr>
          <p:nvPr>
            <p:ph type="dt" sz="half" idx="10"/>
          </p:nvPr>
        </p:nvSpPr>
        <p:spPr>
          <a:xfrm>
            <a:off x="609600" y="6356350"/>
            <a:ext cx="2844800" cy="365125"/>
          </a:xfrm>
        </p:spPr>
        <p:txBody>
          <a:bodyPr/>
          <a:lstStyle>
            <a:lvl1pPr>
              <a:defRPr/>
            </a:lvl1pPr>
          </a:lstStyle>
          <a:p>
            <a:pPr>
              <a:defRPr/>
            </a:pPr>
            <a:fld id="{DFE49682-AF19-40D9-8DCF-45207FC735B7}" type="datetimeFigureOut">
              <a:rPr lang="es-ES"/>
              <a:t>05/03/2023</a:t>
            </a:fld>
            <a:endParaRPr lang="es-ES" dirty="0"/>
          </a:p>
        </p:txBody>
      </p:sp>
      <p:sp>
        <p:nvSpPr>
          <p:cNvPr id="8"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9"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B9B59CC2-6294-4BA1-97E5-6BD5728BC8E8}"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3 Marcador de fecha"/>
          <p:cNvSpPr>
            <a:spLocks noGrp="1"/>
          </p:cNvSpPr>
          <p:nvPr>
            <p:ph type="dt" sz="half" idx="10"/>
          </p:nvPr>
        </p:nvSpPr>
        <p:spPr>
          <a:xfrm>
            <a:off x="609600" y="6356350"/>
            <a:ext cx="2844800" cy="365125"/>
          </a:xfrm>
        </p:spPr>
        <p:txBody>
          <a:bodyPr/>
          <a:lstStyle>
            <a:lvl1pPr>
              <a:defRPr/>
            </a:lvl1pPr>
          </a:lstStyle>
          <a:p>
            <a:pPr>
              <a:defRPr/>
            </a:pPr>
            <a:fld id="{6B168A23-BAF3-4938-8A57-817E070F6FFB}" type="datetimeFigureOut">
              <a:rPr lang="es-ES"/>
              <a:t>05/03/2023</a:t>
            </a:fld>
            <a:endParaRPr lang="es-ES" dirty="0"/>
          </a:p>
        </p:txBody>
      </p:sp>
      <p:sp>
        <p:nvSpPr>
          <p:cNvPr id="4"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5"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62C9E6CE-D569-4DD3-B87A-19C81B09DC63}"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a:xfrm>
            <a:off x="609600" y="6356350"/>
            <a:ext cx="2844800" cy="365125"/>
          </a:xfrm>
        </p:spPr>
        <p:txBody>
          <a:bodyPr/>
          <a:lstStyle>
            <a:lvl1pPr>
              <a:defRPr/>
            </a:lvl1pPr>
          </a:lstStyle>
          <a:p>
            <a:pPr>
              <a:defRPr/>
            </a:pPr>
            <a:fld id="{D6F75D47-D64A-417E-BBD7-5E46F6652DA6}" type="datetimeFigureOut">
              <a:rPr lang="es-ES"/>
              <a:t>05/03/2023</a:t>
            </a:fld>
            <a:endParaRPr lang="es-ES" dirty="0"/>
          </a:p>
        </p:txBody>
      </p:sp>
      <p:sp>
        <p:nvSpPr>
          <p:cNvPr id="3"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4"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C19F4E3A-2870-4E75-B7FC-53A3E13DFC8C}"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hasCustomPrompt="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hasCustomPrompt="1"/>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a:xfrm>
            <a:off x="609600" y="6356350"/>
            <a:ext cx="2844800" cy="365125"/>
          </a:xfrm>
        </p:spPr>
        <p:txBody>
          <a:bodyPr/>
          <a:lstStyle>
            <a:lvl1pPr>
              <a:defRPr/>
            </a:lvl1pPr>
          </a:lstStyle>
          <a:p>
            <a:pPr>
              <a:defRPr/>
            </a:pPr>
            <a:fld id="{025ED80E-72F0-4F85-AE95-19F5EB83F3D1}" type="datetimeFigureOut">
              <a:rPr lang="es-ES"/>
              <a:t>05/03/2023</a:t>
            </a:fld>
            <a:endParaRPr lang="es-ES" dirty="0"/>
          </a:p>
        </p:txBody>
      </p:sp>
      <p:sp>
        <p:nvSpPr>
          <p:cNvPr id="6"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B38FA81F-6A29-4B36-8163-215EEB7D05F3}"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dirty="0"/>
          </a:p>
        </p:txBody>
      </p:sp>
      <p:sp>
        <p:nvSpPr>
          <p:cNvPr id="4" name="3 Marcador de texto"/>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a:xfrm>
            <a:off x="609600" y="6356350"/>
            <a:ext cx="2844800" cy="365125"/>
          </a:xfrm>
        </p:spPr>
        <p:txBody>
          <a:bodyPr/>
          <a:lstStyle>
            <a:lvl1pPr>
              <a:defRPr/>
            </a:lvl1pPr>
          </a:lstStyle>
          <a:p>
            <a:pPr>
              <a:defRPr/>
            </a:pPr>
            <a:fld id="{32BB56C0-C355-4D69-8EE1-462693381D03}" type="datetimeFigureOut">
              <a:rPr lang="es-ES"/>
              <a:t>05/03/2023</a:t>
            </a:fld>
            <a:endParaRPr lang="es-ES" dirty="0"/>
          </a:p>
        </p:txBody>
      </p:sp>
      <p:sp>
        <p:nvSpPr>
          <p:cNvPr id="6" name="4 Marcador de pie de página"/>
          <p:cNvSpPr>
            <a:spLocks noGrp="1"/>
          </p:cNvSpPr>
          <p:nvPr>
            <p:ph type="ftr" sz="quarter" idx="11"/>
          </p:nvPr>
        </p:nvSpPr>
        <p:spPr>
          <a:xfrm>
            <a:off x="4165600" y="6356350"/>
            <a:ext cx="3860800" cy="365125"/>
          </a:xfrm>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a:xfrm>
            <a:off x="8737600" y="6356350"/>
            <a:ext cx="2844800" cy="365125"/>
          </a:xfrm>
        </p:spPr>
        <p:txBody>
          <a:bodyPr/>
          <a:lstStyle>
            <a:lvl1pPr>
              <a:defRPr/>
            </a:lvl1pPr>
          </a:lstStyle>
          <a:p>
            <a:pPr>
              <a:defRPr/>
            </a:pPr>
            <a:fld id="{7E949039-936A-4825-A375-100B39ABAC44}" type="slidenum">
              <a:rPr lang="es-ES"/>
              <a:t>‹#›</a:t>
            </a:fld>
            <a:endParaRPr lang="es-E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chemeClr val="bg2">
            <a:lumMod val="90000"/>
          </a:schemeClr>
        </a:solid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609600" y="274638"/>
            <a:ext cx="10972800" cy="1143000"/>
          </a:xfrm>
          <a:prstGeom prst="rect">
            <a:avLst/>
          </a:prstGeom>
          <a:noFill/>
          <a:ln>
            <a:noFill/>
          </a:ln>
        </p:spPr>
        <p:txBody>
          <a:bodyPr vert="horz" wrap="square" lIns="91440" tIns="45720" rIns="91440" bIns="45720" numCol="1" anchor="ctr" anchorCtr="0" compatLnSpc="1"/>
          <a:lstStyle/>
          <a:p>
            <a:pPr lvl="0"/>
            <a:r>
              <a:rPr lang="es-ES"/>
              <a:t>Haga clic para modificar el estilo de título del patrón</a:t>
            </a:r>
          </a:p>
        </p:txBody>
      </p:sp>
      <p:sp>
        <p:nvSpPr>
          <p:cNvPr id="1027" name="2 Marcador de texto"/>
          <p:cNvSpPr>
            <a:spLocks noGrp="1"/>
          </p:cNvSpPr>
          <p:nvPr>
            <p:ph type="body" idx="1"/>
          </p:nvPr>
        </p:nvSpPr>
        <p:spPr bwMode="auto">
          <a:xfrm>
            <a:off x="609600" y="1600200"/>
            <a:ext cx="10972800" cy="4525963"/>
          </a:xfrm>
          <a:prstGeom prst="rect">
            <a:avLst/>
          </a:prstGeom>
          <a:noFill/>
          <a:ln>
            <a:noFill/>
          </a:ln>
        </p:spPr>
        <p:txBody>
          <a:bodyPr vert="horz" wrap="square" lIns="91440" tIns="45720" rIns="91440" bIns="45720" numCol="1" anchor="t" anchorCtr="0" compatLnSpc="1"/>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1.jpe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png"/><Relationship Id="rId1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0.png"/><Relationship Id="rId12" Type="http://schemas.microsoft.com/office/2007/relationships/hdphoto" Target="../media/hdphoto3.wdp"/><Relationship Id="rId17" Type="http://schemas.openxmlformats.org/officeDocument/2006/relationships/image" Target="../media/image6.png"/><Relationship Id="rId2" Type="http://schemas.openxmlformats.org/officeDocument/2006/relationships/notesSlide" Target="../notesSlides/notesSlide8.xml"/><Relationship Id="rId16"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19.png"/><Relationship Id="rId15" Type="http://schemas.openxmlformats.org/officeDocument/2006/relationships/image" Target="../media/image4.png"/><Relationship Id="rId10" Type="http://schemas.microsoft.com/office/2007/relationships/hdphoto" Target="../media/hdphoto2.wdp"/><Relationship Id="rId19" Type="http://schemas.openxmlformats.org/officeDocument/2006/relationships/image" Target="../media/image8.png"/><Relationship Id="rId4" Type="http://schemas.openxmlformats.org/officeDocument/2006/relationships/image" Target="../media/image18.png"/><Relationship Id="rId9" Type="http://schemas.openxmlformats.org/officeDocument/2006/relationships/image" Target="../media/image22.png"/><Relationship Id="rId1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4605"/>
            <a:ext cx="12212320" cy="6907530"/>
            <a:chOff x="0" y="-23"/>
            <a:chExt cx="19232" cy="10878"/>
          </a:xfrm>
        </p:grpSpPr>
        <p:grpSp>
          <p:nvGrpSpPr>
            <p:cNvPr id="16" name="组合 15"/>
            <p:cNvGrpSpPr/>
            <p:nvPr/>
          </p:nvGrpSpPr>
          <p:grpSpPr>
            <a:xfrm>
              <a:off x="0" y="-23"/>
              <a:ext cx="19232" cy="10878"/>
              <a:chOff x="0" y="-23"/>
              <a:chExt cx="19232" cy="10878"/>
            </a:xfrm>
          </p:grpSpPr>
          <p:pic>
            <p:nvPicPr>
              <p:cNvPr id="9" name="图片 8"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7" name="图片 6"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3" name="矩形 2"/>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8" name="矩形 7"/>
          <p:cNvSpPr/>
          <p:nvPr/>
        </p:nvSpPr>
        <p:spPr>
          <a:xfrm>
            <a:off x="6958965" y="230505"/>
            <a:ext cx="3686175" cy="6454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1 Título"/>
          <p:cNvSpPr txBox="1"/>
          <p:nvPr/>
        </p:nvSpPr>
        <p:spPr>
          <a:xfrm>
            <a:off x="2178859" y="1802765"/>
            <a:ext cx="4524375" cy="2229485"/>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lnSpc>
                <a:spcPts val="5760"/>
              </a:lnSpc>
              <a:spcBef>
                <a:spcPts val="0"/>
              </a:spcBef>
              <a:spcAft>
                <a:spcPts val="0"/>
              </a:spcAft>
              <a:defRPr/>
            </a:pPr>
            <a:endParaRPr/>
          </a:p>
          <a:p>
            <a:pPr algn="l" fontAlgn="auto">
              <a:lnSpc>
                <a:spcPts val="5760"/>
              </a:lnSpc>
              <a:spcBef>
                <a:spcPts val="0"/>
              </a:spcBef>
              <a:spcAft>
                <a:spcPts val="0"/>
              </a:spcAft>
              <a:defRPr/>
            </a:pPr>
            <a:endParaRPr lang="zh-CN" altLang="en-US" b="1" dirty="0" smtClean="0">
              <a:solidFill>
                <a:srgbClr val="1C93E4"/>
              </a:solidFill>
              <a:latin typeface="+mn-lt"/>
              <a:ea typeface="+mn-ea"/>
              <a:cs typeface="+mn-ea"/>
              <a:sym typeface="+mn-lt"/>
            </a:endParaRPr>
          </a:p>
          <a:p>
            <a:pPr algn="l" fontAlgn="auto">
              <a:lnSpc>
                <a:spcPts val="5760"/>
              </a:lnSpc>
              <a:spcBef>
                <a:spcPts val="0"/>
              </a:spcBef>
              <a:spcAft>
                <a:spcPts val="0"/>
              </a:spcAft>
              <a:defRPr/>
            </a:pPr>
            <a:endParaRPr lang="es-HN" sz="3200" dirty="0">
              <a:solidFill>
                <a:srgbClr val="0099FF"/>
              </a:solidFill>
              <a:latin typeface="+mn-lt"/>
              <a:ea typeface="+mn-ea"/>
              <a:cs typeface="+mn-ea"/>
              <a:sym typeface="+mn-lt"/>
            </a:endParaRPr>
          </a:p>
        </p:txBody>
      </p:sp>
      <p:sp>
        <p:nvSpPr>
          <p:cNvPr id="11" name="2 Marcador de contenido"/>
          <p:cNvSpPr txBox="1"/>
          <p:nvPr/>
        </p:nvSpPr>
        <p:spPr>
          <a:xfrm>
            <a:off x="2178859" y="4198124"/>
            <a:ext cx="3492500" cy="504056"/>
          </a:xfrm>
          <a:prstGeom prst="rect">
            <a:avLst/>
          </a:prstGeom>
        </p:spPr>
        <p:txBody>
          <a:bodyP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fontAlgn="auto">
              <a:spcAft>
                <a:spcPts val="0"/>
              </a:spcAft>
              <a:defRPr/>
            </a:pPr>
            <a:endParaRPr lang="en-US" altLang="zh-CN" sz="1400" dirty="0">
              <a:solidFill>
                <a:schemeClr val="tx1">
                  <a:lumMod val="85000"/>
                  <a:lumOff val="15000"/>
                </a:schemeClr>
              </a:solidFill>
              <a:cs typeface="+mn-ea"/>
              <a:sym typeface="+mn-lt"/>
            </a:endParaRPr>
          </a:p>
          <a:p>
            <a:pPr algn="l" fontAlgn="auto">
              <a:spcAft>
                <a:spcPts val="0"/>
              </a:spcAft>
              <a:defRPr/>
            </a:pPr>
            <a:endParaRPr lang="en-US" altLang="zh-CN" sz="1400" dirty="0">
              <a:solidFill>
                <a:schemeClr val="tx1">
                  <a:lumMod val="85000"/>
                  <a:lumOff val="15000"/>
                </a:schemeClr>
              </a:solidFill>
              <a:cs typeface="+mn-ea"/>
              <a:sym typeface="+mn-lt"/>
            </a:endParaRPr>
          </a:p>
        </p:txBody>
      </p:sp>
      <p:sp>
        <p:nvSpPr>
          <p:cNvPr id="12" name="矩形 11"/>
          <p:cNvSpPr/>
          <p:nvPr/>
        </p:nvSpPr>
        <p:spPr>
          <a:xfrm>
            <a:off x="2178859" y="4702291"/>
            <a:ext cx="1731736" cy="307777"/>
          </a:xfrm>
          <a:prstGeom prst="rect">
            <a:avLst/>
          </a:prstGeom>
        </p:spPr>
        <p:txBody>
          <a:bodyPr>
            <a:noAutofit/>
          </a:bodyPr>
          <a:lstStyle/>
          <a:p>
            <a:pPr algn="l" fontAlgn="auto">
              <a:spcBef>
                <a:spcPct val="20000"/>
              </a:spcBef>
              <a:spcAft>
                <a:spcPts val="0"/>
              </a:spcAft>
              <a:buFont typeface="Arial" panose="020B0604020202020204" pitchFamily="34" charset="0"/>
              <a:buNone/>
            </a:pPr>
            <a:endParaRPr/>
          </a:p>
        </p:txBody>
      </p:sp>
      <p:sp>
        <p:nvSpPr>
          <p:cNvPr id="13" name="TextBox 1"/>
          <p:cNvSpPr txBox="1"/>
          <p:nvPr/>
        </p:nvSpPr>
        <p:spPr>
          <a:xfrm>
            <a:off x="7645336" y="6005837"/>
            <a:ext cx="2592288" cy="553998"/>
          </a:xfrm>
          <a:prstGeom prst="rect">
            <a:avLst/>
          </a:prstGeom>
          <a:noFill/>
        </p:spPr>
        <p:txBody>
          <a:bodyPr wrap="square" rtlCol="0">
            <a:spAutoFit/>
          </a:bodyPr>
          <a:lstStyle/>
          <a:p>
            <a:pPr algn="l">
              <a:lnSpc>
                <a:spcPts val="1780"/>
              </a:lnSpc>
            </a:pPr>
            <a:endParaRPr lang="en-US" altLang="zh-CN" sz="2400" dirty="0">
              <a:solidFill>
                <a:schemeClr val="bg1"/>
              </a:solidFill>
              <a:latin typeface="+mn-lt"/>
              <a:cs typeface="+mn-ea"/>
              <a:sym typeface="+mn-lt"/>
            </a:endParaRPr>
          </a:p>
          <a:p>
            <a:pPr algn="l">
              <a:lnSpc>
                <a:spcPts val="1780"/>
              </a:lnSpc>
            </a:pPr>
            <a:endParaRPr lang="en-US" altLang="zh-CN" sz="2400" dirty="0">
              <a:solidFill>
                <a:schemeClr val="bg1"/>
              </a:solidFill>
              <a:latin typeface="+mn-lt"/>
              <a:cs typeface="+mn-ea"/>
              <a:sym typeface="+mn-lt"/>
            </a:endParaRPr>
          </a:p>
        </p:txBody>
      </p:sp>
      <p:pic>
        <p:nvPicPr>
          <p:cNvPr id="28" name="图片 27" descr="商用电脑 (2)"/>
          <p:cNvPicPr>
            <a:picLocks noChangeAspect="1"/>
          </p:cNvPicPr>
          <p:nvPr/>
        </p:nvPicPr>
        <p:blipFill>
          <a:blip r:embed="rId4"/>
          <a:stretch>
            <a:fillRect/>
          </a:stretch>
        </p:blipFill>
        <p:spPr>
          <a:xfrm>
            <a:off x="7367270" y="1672590"/>
            <a:ext cx="2870200" cy="2870200"/>
          </a:xfrm>
          <a:prstGeom prst="rect">
            <a:avLst/>
          </a:prstGeom>
        </p:spPr>
      </p:pic>
      <p:sp>
        <p:nvSpPr>
          <p:cNvPr id="18" name="Dikdörtgen 17"/>
          <p:cNvSpPr/>
          <p:nvPr/>
        </p:nvSpPr>
        <p:spPr>
          <a:xfrm>
            <a:off x="1800106" y="1637951"/>
            <a:ext cx="4902954" cy="2800767"/>
          </a:xfrm>
          <a:prstGeom prst="rect">
            <a:avLst/>
          </a:prstGeom>
        </p:spPr>
        <p:txBody>
          <a:bodyPr wrap="square">
            <a:spAutoFit/>
          </a:bodyPr>
          <a:lstStyle/>
          <a:p>
            <a:pPr algn="ctr"/>
            <a:r>
              <a:rPr lang="tr-TR" sz="4400" b="1" dirty="0" smtClean="0">
                <a:latin typeface="Arial Rounded MT Bold" panose="020F0704030504030204" pitchFamily="34" charset="0"/>
              </a:rPr>
              <a:t>ARAMA KURTARMA </a:t>
            </a:r>
          </a:p>
          <a:p>
            <a:pPr algn="ctr"/>
            <a:r>
              <a:rPr lang="tr-TR" sz="4400" b="1" dirty="0" smtClean="0">
                <a:latin typeface="Arial Rounded MT Bold" panose="020F0704030504030204" pitchFamily="34" charset="0"/>
              </a:rPr>
              <a:t>YÖNLENDİRME</a:t>
            </a:r>
          </a:p>
          <a:p>
            <a:pPr algn="ctr"/>
            <a:r>
              <a:rPr lang="tr-TR" sz="4400" b="1" dirty="0" smtClean="0">
                <a:latin typeface="Arial Rounded MT Bold" panose="020F0704030504030204" pitchFamily="34" charset="0"/>
              </a:rPr>
              <a:t> OTOMASYONU</a:t>
            </a:r>
            <a:endParaRPr lang="tr-TR" sz="4400" b="1" dirty="0">
              <a:latin typeface="Arial Rounded MT Bold" panose="020F0704030504030204" pitchFamily="34" charset="0"/>
            </a:endParaRPr>
          </a:p>
        </p:txBody>
      </p:sp>
      <p:sp>
        <p:nvSpPr>
          <p:cNvPr id="21" name="Dikdörtgen 20"/>
          <p:cNvSpPr/>
          <p:nvPr/>
        </p:nvSpPr>
        <p:spPr>
          <a:xfrm>
            <a:off x="2993673" y="4994554"/>
            <a:ext cx="2600729" cy="1200329"/>
          </a:xfrm>
          <a:prstGeom prst="rect">
            <a:avLst/>
          </a:prstGeom>
        </p:spPr>
        <p:txBody>
          <a:bodyPr wrap="square">
            <a:spAutoFit/>
          </a:bodyPr>
          <a:lstStyle/>
          <a:p>
            <a:pPr algn="ctr"/>
            <a:r>
              <a:rPr lang="tr-TR" sz="2400" dirty="0" smtClean="0">
                <a:latin typeface="Arial Rounded MT Bold" panose="020F0704030504030204" pitchFamily="34" charset="0"/>
              </a:rPr>
              <a:t>Selin Pınar Koç</a:t>
            </a:r>
          </a:p>
          <a:p>
            <a:pPr algn="ctr"/>
            <a:r>
              <a:rPr lang="tr-TR" sz="2400" dirty="0">
                <a:latin typeface="Arial Rounded MT Bold" panose="020F0704030504030204" pitchFamily="34" charset="0"/>
              </a:rPr>
              <a:t>Sena Yüksel</a:t>
            </a:r>
          </a:p>
          <a:p>
            <a:pPr algn="ctr"/>
            <a:endParaRPr lang="tr-TR" sz="2400" dirty="0" smtClean="0">
              <a:latin typeface="Arial Rounded MT Bold" panose="020F0704030504030204" pitchFamily="34" charset="0"/>
            </a:endParaRPr>
          </a:p>
        </p:txBody>
      </p:sp>
      <p:pic>
        <p:nvPicPr>
          <p:cNvPr id="1026" name="Picture 2" descr="Global AI Hub – Build your fu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3837" y="387752"/>
            <a:ext cx="1495579" cy="618173"/>
          </a:xfrm>
          <a:prstGeom prst="rect">
            <a:avLst/>
          </a:prstGeom>
          <a:noFill/>
          <a:extLst>
            <a:ext uri="{909E8E84-426E-40DD-AFC4-6F175D3DCCD1}">
              <a14:hiddenFill xmlns:a14="http://schemas.microsoft.com/office/drawing/2010/main">
                <a:solidFill>
                  <a:srgbClr val="FFFFFF"/>
                </a:solidFill>
              </a14:hiddenFill>
            </a:ext>
          </a:extLst>
        </p:spPr>
      </p:pic>
      <p:sp>
        <p:nvSpPr>
          <p:cNvPr id="22" name="Dikdörtgen 21"/>
          <p:cNvSpPr/>
          <p:nvPr/>
        </p:nvSpPr>
        <p:spPr>
          <a:xfrm>
            <a:off x="3521154" y="482489"/>
            <a:ext cx="3053953" cy="369332"/>
          </a:xfrm>
          <a:prstGeom prst="rect">
            <a:avLst/>
          </a:prstGeom>
        </p:spPr>
        <p:txBody>
          <a:bodyPr wrap="square">
            <a:spAutoFit/>
          </a:bodyPr>
          <a:lstStyle/>
          <a:p>
            <a:pPr algn="ctr"/>
            <a:r>
              <a:rPr lang="tr-TR" dirty="0" err="1" smtClean="0">
                <a:latin typeface="Arial Rounded MT Bold" panose="020F0704030504030204" pitchFamily="34" charset="0"/>
              </a:rPr>
              <a:t>Aygaz</a:t>
            </a:r>
            <a:r>
              <a:rPr lang="tr-TR" dirty="0" smtClean="0">
                <a:latin typeface="Arial Rounded MT Bold" panose="020F0704030504030204" pitchFamily="34" charset="0"/>
              </a:rPr>
              <a:t> YZ Okuryazarlı</a:t>
            </a:r>
            <a:r>
              <a:rPr lang="tr-TR" b="1" dirty="0" smtClean="0">
                <a:latin typeface="Arial Rounded MT Bold" panose="020F0704030504030204" pitchFamily="34" charset="0"/>
              </a:rPr>
              <a:t>ğ</a:t>
            </a:r>
            <a:r>
              <a:rPr lang="tr-TR" dirty="0" smtClean="0">
                <a:latin typeface="Arial Rounded MT Bold" panose="020F0704030504030204" pitchFamily="34" charset="0"/>
              </a:rPr>
              <a:t>ı </a:t>
            </a:r>
          </a:p>
        </p:txBody>
      </p:sp>
      <p:sp>
        <p:nvSpPr>
          <p:cNvPr id="26" name="TextBox 47"/>
          <p:cNvSpPr txBox="1"/>
          <p:nvPr/>
        </p:nvSpPr>
        <p:spPr>
          <a:xfrm>
            <a:off x="3044727" y="5930708"/>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gn="ctr">
              <a:lnSpc>
                <a:spcPts val="1660"/>
              </a:lnSpc>
            </a:pPr>
            <a:r>
              <a:rPr lang="tr-TR" altLang="zh-CN" sz="1400" dirty="0" smtClean="0">
                <a:solidFill>
                  <a:schemeClr val="tx1">
                    <a:lumMod val="65000"/>
                    <a:lumOff val="35000"/>
                  </a:schemeClr>
                </a:solidFill>
                <a:latin typeface="Calibri" panose="020F0502020204030204" pitchFamily="34" charset="0"/>
                <a:cs typeface="Calibri" panose="020F0502020204030204" pitchFamily="34" charset="0"/>
                <a:sym typeface="+mn-lt"/>
              </a:rPr>
              <a:t>Mayıs 2023</a:t>
            </a:r>
            <a:endParaRPr lang="en-US" altLang="zh-CN" sz="1400" dirty="0">
              <a:solidFill>
                <a:schemeClr val="tx1">
                  <a:lumMod val="65000"/>
                  <a:lumOff val="35000"/>
                </a:schemeClr>
              </a:solidFill>
              <a:latin typeface="Calibri" panose="020F0502020204030204" pitchFamily="34" charset="0"/>
              <a:cs typeface="Calibri" panose="020F0502020204030204" pitchFamily="34"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par>
                                <p:cTn id="25" presetID="1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p:tgtEl>
                                          <p:spTgt spid="28"/>
                                        </p:tgtEl>
                                        <p:attrNameLst>
                                          <p:attrName>ppt_y</p:attrName>
                                        </p:attrNameLst>
                                      </p:cBhvr>
                                      <p:tavLst>
                                        <p:tav tm="0">
                                          <p:val>
                                            <p:strVal val="#ppt_y+#ppt_h*1.125000"/>
                                          </p:val>
                                        </p:tav>
                                        <p:tav tm="100000">
                                          <p:val>
                                            <p:strVal val="#ppt_y"/>
                                          </p:val>
                                        </p:tav>
                                      </p:tavLst>
                                    </p:anim>
                                    <p:animEffect transition="in" filter="wipe(up)">
                                      <p:cBhvr>
                                        <p:cTn id="28" dur="500"/>
                                        <p:tgtEl>
                                          <p:spTgt spid="28"/>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p:tgtEl>
                                          <p:spTgt spid="26"/>
                                        </p:tgtEl>
                                        <p:attrNameLst>
                                          <p:attrName>ppt_y</p:attrName>
                                        </p:attrNameLst>
                                      </p:cBhvr>
                                      <p:tavLst>
                                        <p:tav tm="0">
                                          <p:val>
                                            <p:strVal val="#ppt_y+#ppt_h*1.125000"/>
                                          </p:val>
                                        </p:tav>
                                        <p:tav tm="100000">
                                          <p:val>
                                            <p:strVal val="#ppt_y"/>
                                          </p:val>
                                        </p:tav>
                                      </p:tavLst>
                                    </p:anim>
                                    <p:animEffect transition="in" filter="wipe(up)">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P spid="13"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4605"/>
            <a:ext cx="12212320" cy="6907530"/>
            <a:chOff x="0" y="-23"/>
            <a:chExt cx="19232" cy="10878"/>
          </a:xfrm>
        </p:grpSpPr>
        <p:grpSp>
          <p:nvGrpSpPr>
            <p:cNvPr id="19" name="组合 18"/>
            <p:cNvGrpSpPr/>
            <p:nvPr/>
          </p:nvGrpSpPr>
          <p:grpSpPr>
            <a:xfrm>
              <a:off x="0" y="-23"/>
              <a:ext cx="19232" cy="10878"/>
              <a:chOff x="0" y="-23"/>
              <a:chExt cx="19232" cy="10878"/>
            </a:xfrm>
          </p:grpSpPr>
          <p:pic>
            <p:nvPicPr>
              <p:cNvPr id="21" name="图片 20"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3" name="图片 22"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7" name="矩形 26"/>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10" name="2 Marcador de contenido"/>
          <p:cNvSpPr txBox="1"/>
          <p:nvPr/>
        </p:nvSpPr>
        <p:spPr bwMode="auto">
          <a:xfrm>
            <a:off x="2965450" y="2449354"/>
            <a:ext cx="2625725" cy="658813"/>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spcBef>
                <a:spcPct val="20000"/>
              </a:spcBef>
              <a:buFont typeface="Arial" panose="020B0604020202020204" pitchFamily="34" charset="0"/>
              <a:buNone/>
            </a:pPr>
            <a:endParaRPr/>
          </a:p>
        </p:txBody>
      </p:sp>
      <p:sp>
        <p:nvSpPr>
          <p:cNvPr id="24" name="矩形 23"/>
          <p:cNvSpPr/>
          <p:nvPr/>
        </p:nvSpPr>
        <p:spPr>
          <a:xfrm>
            <a:off x="8372380" y="683404"/>
            <a:ext cx="1099820" cy="368300"/>
          </a:xfrm>
          <a:prstGeom prst="rect">
            <a:avLst/>
          </a:prstGeom>
        </p:spPr>
        <p:txBody>
          <a:bodyPr wrap="none">
            <a:spAutoFit/>
          </a:bodyPr>
          <a:lstStyle/>
          <a:p>
            <a:endParaRPr/>
          </a:p>
        </p:txBody>
      </p:sp>
      <p:sp>
        <p:nvSpPr>
          <p:cNvPr id="30" name="矩形 29"/>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Imagen 5" descr="C:\Users\Design\Documents\Edu\Product Launch\shadow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41"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4" name="27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5" name="28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6" name="29 CuadroTexto"/>
          <p:cNvSpPr txBox="1">
            <a:spLocks noChangeArrowheads="1"/>
          </p:cNvSpPr>
          <p:nvPr/>
        </p:nvSpPr>
        <p:spPr bwMode="auto">
          <a:xfrm>
            <a:off x="5742351" y="6015718"/>
            <a:ext cx="251992"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9</a:t>
            </a:r>
            <a:endParaRPr lang="en-US" altLang="es-HN" sz="1000" b="1" dirty="0">
              <a:solidFill>
                <a:srgbClr val="0EB1E7"/>
              </a:solidFill>
              <a:latin typeface="+mn-lt"/>
              <a:cs typeface="+mn-ea"/>
              <a:sym typeface="+mn-lt"/>
            </a:endParaRPr>
          </a:p>
        </p:txBody>
      </p:sp>
      <p:sp>
        <p:nvSpPr>
          <p:cNvPr id="47"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9"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52" name="Imagen 27" descr="btns">
            <a:hlinkClick r:id="" action="ppaction://hlinkshowjump?jump=next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53"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54" name="TextBox 47"/>
          <p:cNvSpPr txBox="1"/>
          <p:nvPr/>
        </p:nvSpPr>
        <p:spPr>
          <a:xfrm>
            <a:off x="1549386" y="5277659"/>
            <a:ext cx="8744938" cy="310341"/>
          </a:xfrm>
          <a:prstGeom prst="rect">
            <a:avLst/>
          </a:prstGeom>
          <a:noFill/>
        </p:spPr>
        <p:txBody>
          <a:bodyPr wrap="square" rtlCol="0">
            <a:spAutoFit/>
          </a:bodyPr>
          <a:lstStyle/>
          <a:p>
            <a:pPr>
              <a:lnSpc>
                <a:spcPts val="1660"/>
              </a:lnSpc>
            </a:pPr>
            <a:r>
              <a:rPr lang="en-US" altLang="zh-CN" sz="1100" dirty="0">
                <a:solidFill>
                  <a:srgbClr val="FFFFFF"/>
                </a:solidFill>
                <a:latin typeface="+mn-lt"/>
                <a:cs typeface="+mn-ea"/>
                <a:sym typeface="+mn-lt"/>
              </a:rPr>
              <a:t>https://www.afad.gov.tr/afet-sonrasi-anlik-goruntu-aktarimi</a:t>
            </a:r>
          </a:p>
        </p:txBody>
      </p:sp>
      <p:sp>
        <p:nvSpPr>
          <p:cNvPr id="55"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48" name="矩形 28"/>
          <p:cNvSpPr>
            <a:spLocks noChangeArrowheads="1"/>
          </p:cNvSpPr>
          <p:nvPr/>
        </p:nvSpPr>
        <p:spPr bwMode="auto">
          <a:xfrm rot="1839494" flipH="1">
            <a:off x="8762710" y="443511"/>
            <a:ext cx="2127508" cy="337185"/>
          </a:xfrm>
          <a:custGeom>
            <a:avLst/>
            <a:gdLst/>
            <a:ahLst/>
            <a:cxnLst>
              <a:cxn ang="3cd4">
                <a:pos x="hc" y="t"/>
              </a:cxn>
              <a:cxn ang="cd2">
                <a:pos x="l" y="vc"/>
              </a:cxn>
              <a:cxn ang="cd4">
                <a:pos x="hc" y="b"/>
              </a:cxn>
              <a:cxn ang="0">
                <a:pos x="r" y="vc"/>
              </a:cxn>
            </a:cxnLst>
            <a:rect l="l" t="t" r="r" b="b"/>
            <a:pathLst>
              <a:path w="3350" h="531">
                <a:moveTo>
                  <a:pt x="315" y="0"/>
                </a:moveTo>
                <a:lnTo>
                  <a:pt x="2455" y="0"/>
                </a:lnTo>
                <a:lnTo>
                  <a:pt x="3350" y="531"/>
                </a:lnTo>
                <a:lnTo>
                  <a:pt x="0" y="531"/>
                </a:lnTo>
                <a:lnTo>
                  <a:pt x="315" y="0"/>
                </a:lnTo>
                <a:close/>
              </a:path>
            </a:pathLst>
          </a:custGeom>
          <a:solidFill>
            <a:srgbClr val="403152"/>
          </a:solidFill>
          <a:ln>
            <a:noFill/>
          </a:ln>
        </p:spPr>
        <p:txBody>
          <a:bodyPr wrap="square" anchor="ctr">
            <a:noAutofit/>
          </a:bodyPr>
          <a:lstStyle/>
          <a:p>
            <a:pPr algn="ctr"/>
            <a:endParaRPr/>
          </a:p>
        </p:txBody>
      </p:sp>
      <p:cxnSp>
        <p:nvCxnSpPr>
          <p:cNvPr id="56" name="直接连接符 19"/>
          <p:cNvCxnSpPr/>
          <p:nvPr/>
        </p:nvCxnSpPr>
        <p:spPr>
          <a:xfrm flipH="1">
            <a:off x="3063296" y="986078"/>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7" name="椭圆 20"/>
          <p:cNvSpPr/>
          <p:nvPr/>
        </p:nvSpPr>
        <p:spPr>
          <a:xfrm>
            <a:off x="2351584" y="396216"/>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2600" dirty="0" smtClean="0">
                <a:cs typeface="+mn-ea"/>
                <a:sym typeface="+mn-lt"/>
              </a:rPr>
              <a:t>4.2</a:t>
            </a:r>
            <a:endParaRPr lang="zh-CN" altLang="en-US" sz="2600" dirty="0">
              <a:cs typeface="+mn-ea"/>
              <a:sym typeface="+mn-lt"/>
            </a:endParaRPr>
          </a:p>
        </p:txBody>
      </p:sp>
      <p:sp>
        <p:nvSpPr>
          <p:cNvPr id="58" name="Metin kutusu 57"/>
          <p:cNvSpPr txBox="1"/>
          <p:nvPr/>
        </p:nvSpPr>
        <p:spPr>
          <a:xfrm>
            <a:off x="5105856" y="652133"/>
            <a:ext cx="3398687" cy="584775"/>
          </a:xfrm>
          <a:prstGeom prst="rect">
            <a:avLst/>
          </a:prstGeom>
          <a:noFill/>
        </p:spPr>
        <p:txBody>
          <a:bodyPr wrap="square" rtlCol="0">
            <a:spAutoFit/>
          </a:bodyPr>
          <a:lstStyle/>
          <a:p>
            <a:r>
              <a:rPr lang="tr-TR" sz="3200" dirty="0" smtClean="0">
                <a:latin typeface="Bodoni MT" panose="02070603080606020203" pitchFamily="18" charset="0"/>
              </a:rPr>
              <a:t>Benzer Projeler</a:t>
            </a:r>
            <a:endParaRPr lang="en-US" sz="3200" dirty="0">
              <a:latin typeface="Bodoni MT" panose="02070603080606020203" pitchFamily="18" charset="0"/>
            </a:endParaRPr>
          </a:p>
        </p:txBody>
      </p:sp>
      <p:sp>
        <p:nvSpPr>
          <p:cNvPr id="43" name="Dikdörtgen 42"/>
          <p:cNvSpPr/>
          <p:nvPr/>
        </p:nvSpPr>
        <p:spPr>
          <a:xfrm>
            <a:off x="5985769" y="2013744"/>
            <a:ext cx="4306702" cy="2862322"/>
          </a:xfrm>
          <a:prstGeom prst="rect">
            <a:avLst/>
          </a:prstGeom>
        </p:spPr>
        <p:txBody>
          <a:bodyPr wrap="square">
            <a:spAutoFit/>
          </a:bodyPr>
          <a:lstStyle/>
          <a:p>
            <a:pPr algn="just"/>
            <a:r>
              <a:rPr lang="tr-TR" dirty="0" smtClean="0">
                <a:latin typeface="Bodoni MT" panose="02070603080606020203" pitchFamily="18" charset="0"/>
              </a:rPr>
              <a:t>Emniyet </a:t>
            </a:r>
            <a:r>
              <a:rPr lang="tr-TR" dirty="0">
                <a:latin typeface="Bodoni MT" panose="02070603080606020203" pitchFamily="18" charset="0"/>
              </a:rPr>
              <a:t>Genel Müdürlüğü ve AFAD tarafından hava araçları ile afet bölgesinden alınan gerçek zamanlı görüntüleri AFAD merkezine ve kriz merkezine aktarılır. Anlık görüntü aktarım sistemleri, uydu altyapısı haberleşme bileşenleri, video görüntünün anlık olarak iki boyutlu ve üç boyutlu haritaların oluşturulması olmak üzere üç farklı modülden oluşmaktadır.</a:t>
            </a:r>
          </a:p>
        </p:txBody>
      </p:sp>
      <p:sp>
        <p:nvSpPr>
          <p:cNvPr id="50" name="Dikdörtgen 49"/>
          <p:cNvSpPr/>
          <p:nvPr/>
        </p:nvSpPr>
        <p:spPr>
          <a:xfrm>
            <a:off x="3654455" y="1422085"/>
            <a:ext cx="4988049" cy="369332"/>
          </a:xfrm>
          <a:prstGeom prst="rect">
            <a:avLst/>
          </a:prstGeom>
        </p:spPr>
        <p:txBody>
          <a:bodyPr wrap="square">
            <a:spAutoFit/>
          </a:bodyPr>
          <a:lstStyle/>
          <a:p>
            <a:pPr algn="ctr"/>
            <a:r>
              <a:rPr lang="tr-TR" b="1" dirty="0">
                <a:latin typeface="Bodoni MT" panose="02070603080606020203" pitchFamily="18" charset="0"/>
              </a:rPr>
              <a:t>Afet Sonrası Anlık Görüntü Aktarımı projesi</a:t>
            </a:r>
            <a:endParaRPr lang="tr-TR" b="1" dirty="0">
              <a:latin typeface="Bodoni MT" panose="02070603080606020203" pitchFamily="18" charset="0"/>
              <a:cs typeface="Arial" panose="020B0604020202020204" pitchFamily="34" charset="0"/>
            </a:endParaRPr>
          </a:p>
        </p:txBody>
      </p:sp>
      <p:sp>
        <p:nvSpPr>
          <p:cNvPr id="51"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pic>
        <p:nvPicPr>
          <p:cNvPr id="29" name="Resim 28"/>
          <p:cNvPicPr>
            <a:picLocks noChangeAspect="1"/>
          </p:cNvPicPr>
          <p:nvPr/>
        </p:nvPicPr>
        <p:blipFill>
          <a:blip r:embed="rId9"/>
          <a:stretch>
            <a:fillRect/>
          </a:stretch>
        </p:blipFill>
        <p:spPr>
          <a:xfrm>
            <a:off x="2097536" y="2038738"/>
            <a:ext cx="3653922" cy="2456015"/>
          </a:xfrm>
          <a:prstGeom prst="rect">
            <a:avLst/>
          </a:prstGeom>
          <a:ln>
            <a:noFill/>
          </a:ln>
          <a:effectLst>
            <a:softEdge rad="112500"/>
          </a:effectLst>
        </p:spPr>
      </p:pic>
    </p:spTree>
    <p:extLst>
      <p:ext uri="{BB962C8B-B14F-4D97-AF65-F5344CB8AC3E}">
        <p14:creationId xmlns:p14="http://schemas.microsoft.com/office/powerpoint/2010/main" val="4927421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p:tgtEl>
                                          <p:spTgt spid="30"/>
                                        </p:tgtEl>
                                        <p:attrNameLst>
                                          <p:attrName>ppt_y</p:attrName>
                                        </p:attrNameLst>
                                      </p:cBhvr>
                                      <p:tavLst>
                                        <p:tav tm="0">
                                          <p:val>
                                            <p:strVal val="#ppt_y+#ppt_h*1.125000"/>
                                          </p:val>
                                        </p:tav>
                                        <p:tav tm="100000">
                                          <p:val>
                                            <p:strVal val="#ppt_y"/>
                                          </p:val>
                                        </p:tav>
                                      </p:tavLst>
                                    </p:anim>
                                    <p:animEffect transition="in" filter="wipe(up)">
                                      <p:cBhvr>
                                        <p:cTn id="18" dur="500"/>
                                        <p:tgtEl>
                                          <p:spTgt spid="30"/>
                                        </p:tgtEl>
                                      </p:cBhvr>
                                    </p:animEffect>
                                  </p:childTnLst>
                                </p:cTn>
                              </p:par>
                              <p:par>
                                <p:cTn id="19" presetID="1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par>
                                <p:cTn id="23" presetID="12" presetClass="entr" presetSubtype="4"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p:tgtEl>
                                          <p:spTgt spid="41"/>
                                        </p:tgtEl>
                                        <p:attrNameLst>
                                          <p:attrName>ppt_y</p:attrName>
                                        </p:attrNameLst>
                                      </p:cBhvr>
                                      <p:tavLst>
                                        <p:tav tm="0">
                                          <p:val>
                                            <p:strVal val="#ppt_y+#ppt_h*1.125000"/>
                                          </p:val>
                                        </p:tav>
                                        <p:tav tm="100000">
                                          <p:val>
                                            <p:strVal val="#ppt_y"/>
                                          </p:val>
                                        </p:tav>
                                      </p:tavLst>
                                    </p:anim>
                                    <p:animEffect transition="in" filter="wipe(up)">
                                      <p:cBhvr>
                                        <p:cTn id="26" dur="500"/>
                                        <p:tgtEl>
                                          <p:spTgt spid="41"/>
                                        </p:tgtEl>
                                      </p:cBhvr>
                                    </p:animEffect>
                                  </p:childTnLst>
                                </p:cTn>
                              </p:par>
                              <p:par>
                                <p:cTn id="27" presetID="1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p:tgtEl>
                                          <p:spTgt spid="44"/>
                                        </p:tgtEl>
                                        <p:attrNameLst>
                                          <p:attrName>ppt_y</p:attrName>
                                        </p:attrNameLst>
                                      </p:cBhvr>
                                      <p:tavLst>
                                        <p:tav tm="0">
                                          <p:val>
                                            <p:strVal val="#ppt_y+#ppt_h*1.125000"/>
                                          </p:val>
                                        </p:tav>
                                        <p:tav tm="100000">
                                          <p:val>
                                            <p:strVal val="#ppt_y"/>
                                          </p:val>
                                        </p:tav>
                                      </p:tavLst>
                                    </p:anim>
                                    <p:animEffect transition="in" filter="wipe(up)">
                                      <p:cBhvr>
                                        <p:cTn id="30" dur="500"/>
                                        <p:tgtEl>
                                          <p:spTgt spid="44"/>
                                        </p:tgtEl>
                                      </p:cBhvr>
                                    </p:animEffect>
                                  </p:childTnLst>
                                </p:cTn>
                              </p:par>
                              <p:par>
                                <p:cTn id="31" presetID="12" presetClass="entr" presetSubtype="4"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p:tgtEl>
                                          <p:spTgt spid="45"/>
                                        </p:tgtEl>
                                        <p:attrNameLst>
                                          <p:attrName>ppt_y</p:attrName>
                                        </p:attrNameLst>
                                      </p:cBhvr>
                                      <p:tavLst>
                                        <p:tav tm="0">
                                          <p:val>
                                            <p:strVal val="#ppt_y+#ppt_h*1.125000"/>
                                          </p:val>
                                        </p:tav>
                                        <p:tav tm="100000">
                                          <p:val>
                                            <p:strVal val="#ppt_y"/>
                                          </p:val>
                                        </p:tav>
                                      </p:tavLst>
                                    </p:anim>
                                    <p:animEffect transition="in" filter="wipe(up)">
                                      <p:cBhvr>
                                        <p:cTn id="34" dur="500"/>
                                        <p:tgtEl>
                                          <p:spTgt spid="4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p:tgtEl>
                                          <p:spTgt spid="47"/>
                                        </p:tgtEl>
                                        <p:attrNameLst>
                                          <p:attrName>ppt_y</p:attrName>
                                        </p:attrNameLst>
                                      </p:cBhvr>
                                      <p:tavLst>
                                        <p:tav tm="0">
                                          <p:val>
                                            <p:strVal val="#ppt_y+#ppt_h*1.125000"/>
                                          </p:val>
                                        </p:tav>
                                        <p:tav tm="100000">
                                          <p:val>
                                            <p:strVal val="#ppt_y"/>
                                          </p:val>
                                        </p:tav>
                                      </p:tavLst>
                                    </p:anim>
                                    <p:animEffect transition="in" filter="wipe(up)">
                                      <p:cBhvr>
                                        <p:cTn id="42" dur="500"/>
                                        <p:tgtEl>
                                          <p:spTgt spid="47"/>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p:tgtEl>
                                          <p:spTgt spid="49"/>
                                        </p:tgtEl>
                                        <p:attrNameLst>
                                          <p:attrName>ppt_y</p:attrName>
                                        </p:attrNameLst>
                                      </p:cBhvr>
                                      <p:tavLst>
                                        <p:tav tm="0">
                                          <p:val>
                                            <p:strVal val="#ppt_y+#ppt_h*1.125000"/>
                                          </p:val>
                                        </p:tav>
                                        <p:tav tm="100000">
                                          <p:val>
                                            <p:strVal val="#ppt_y"/>
                                          </p:val>
                                        </p:tav>
                                      </p:tavLst>
                                    </p:anim>
                                    <p:animEffect transition="in" filter="wipe(up)">
                                      <p:cBhvr>
                                        <p:cTn id="46" dur="500"/>
                                        <p:tgtEl>
                                          <p:spTgt spid="49"/>
                                        </p:tgtEl>
                                      </p:cBhvr>
                                    </p:animEffect>
                                  </p:childTnLst>
                                </p:cTn>
                              </p:par>
                              <p:par>
                                <p:cTn id="47" presetID="12" presetClass="entr" presetSubtype="4"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additive="base">
                                        <p:cTn id="49" dur="500"/>
                                        <p:tgtEl>
                                          <p:spTgt spid="52"/>
                                        </p:tgtEl>
                                        <p:attrNameLst>
                                          <p:attrName>ppt_y</p:attrName>
                                        </p:attrNameLst>
                                      </p:cBhvr>
                                      <p:tavLst>
                                        <p:tav tm="0">
                                          <p:val>
                                            <p:strVal val="#ppt_y+#ppt_h*1.125000"/>
                                          </p:val>
                                        </p:tav>
                                        <p:tav tm="100000">
                                          <p:val>
                                            <p:strVal val="#ppt_y"/>
                                          </p:val>
                                        </p:tav>
                                      </p:tavLst>
                                    </p:anim>
                                    <p:animEffect transition="in" filter="wipe(up)">
                                      <p:cBhvr>
                                        <p:cTn id="50" dur="500"/>
                                        <p:tgtEl>
                                          <p:spTgt spid="52"/>
                                        </p:tgtEl>
                                      </p:cBhvr>
                                    </p:animEffect>
                                  </p:childTnLst>
                                </p:cTn>
                              </p:par>
                              <p:par>
                                <p:cTn id="51" presetID="12" presetClass="entr" presetSubtype="4"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p:tgtEl>
                                          <p:spTgt spid="53"/>
                                        </p:tgtEl>
                                        <p:attrNameLst>
                                          <p:attrName>ppt_y</p:attrName>
                                        </p:attrNameLst>
                                      </p:cBhvr>
                                      <p:tavLst>
                                        <p:tav tm="0">
                                          <p:val>
                                            <p:strVal val="#ppt_y+#ppt_h*1.125000"/>
                                          </p:val>
                                        </p:tav>
                                        <p:tav tm="100000">
                                          <p:val>
                                            <p:strVal val="#ppt_y"/>
                                          </p:val>
                                        </p:tav>
                                      </p:tavLst>
                                    </p:anim>
                                    <p:animEffect transition="in" filter="wipe(up)">
                                      <p:cBhvr>
                                        <p:cTn id="54" dur="500"/>
                                        <p:tgtEl>
                                          <p:spTgt spid="5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500"/>
                                        <p:tgtEl>
                                          <p:spTgt spid="54"/>
                                        </p:tgtEl>
                                        <p:attrNameLst>
                                          <p:attrName>ppt_y</p:attrName>
                                        </p:attrNameLst>
                                      </p:cBhvr>
                                      <p:tavLst>
                                        <p:tav tm="0">
                                          <p:val>
                                            <p:strVal val="#ppt_y+#ppt_h*1.125000"/>
                                          </p:val>
                                        </p:tav>
                                        <p:tav tm="100000">
                                          <p:val>
                                            <p:strVal val="#ppt_y"/>
                                          </p:val>
                                        </p:tav>
                                      </p:tavLst>
                                    </p:anim>
                                    <p:animEffect transition="in" filter="wipe(up)">
                                      <p:cBhvr>
                                        <p:cTn id="58" dur="500"/>
                                        <p:tgtEl>
                                          <p:spTgt spid="54"/>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p:tgtEl>
                                          <p:spTgt spid="55"/>
                                        </p:tgtEl>
                                        <p:attrNameLst>
                                          <p:attrName>ppt_y</p:attrName>
                                        </p:attrNameLst>
                                      </p:cBhvr>
                                      <p:tavLst>
                                        <p:tav tm="0">
                                          <p:val>
                                            <p:strVal val="#ppt_y+#ppt_h*1.125000"/>
                                          </p:val>
                                        </p:tav>
                                        <p:tav tm="100000">
                                          <p:val>
                                            <p:strVal val="#ppt_y"/>
                                          </p:val>
                                        </p:tav>
                                      </p:tavLst>
                                    </p:anim>
                                    <p:animEffect transition="in" filter="wipe(up)">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heel(1)">
                                      <p:cBhvr>
                                        <p:cTn id="67" dur="2000"/>
                                        <p:tgtEl>
                                          <p:spTgt spid="48"/>
                                        </p:tgtEl>
                                      </p:cBhvr>
                                    </p:animEffect>
                                  </p:childTnLst>
                                </p:cTn>
                              </p:par>
                              <p:par>
                                <p:cTn id="68" presetID="21" presetClass="entr" presetSubtype="1"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heel(1)">
                                      <p:cBhvr>
                                        <p:cTn id="70" dur="2000"/>
                                        <p:tgtEl>
                                          <p:spTgt spid="56"/>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heel(1)">
                                      <p:cBhvr>
                                        <p:cTn id="73" dur="2000"/>
                                        <p:tgtEl>
                                          <p:spTgt spid="57"/>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p:tgtEl>
                                          <p:spTgt spid="51"/>
                                        </p:tgtEl>
                                        <p:attrNameLst>
                                          <p:attrName>ppt_y</p:attrName>
                                        </p:attrNameLst>
                                      </p:cBhvr>
                                      <p:tavLst>
                                        <p:tav tm="0">
                                          <p:val>
                                            <p:strVal val="#ppt_y+#ppt_h*1.125000"/>
                                          </p:val>
                                        </p:tav>
                                        <p:tav tm="100000">
                                          <p:val>
                                            <p:strVal val="#ppt_y"/>
                                          </p:val>
                                        </p:tav>
                                      </p:tavLst>
                                    </p:anim>
                                    <p:animEffect transition="in" filter="wipe(up)">
                                      <p:cBhvr>
                                        <p:cTn id="7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30" grpId="0" animBg="1"/>
      <p:bldP spid="46" grpId="0"/>
      <p:bldP spid="47" grpId="0"/>
      <p:bldP spid="49" grpId="0"/>
      <p:bldP spid="54" grpId="0"/>
      <p:bldP spid="55" grpId="0"/>
      <p:bldP spid="48" grpId="0" animBg="1"/>
      <p:bldP spid="57" grpId="0" animBg="1"/>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12212320" cy="6907530"/>
            <a:chOff x="0" y="-23"/>
            <a:chExt cx="19232" cy="10878"/>
          </a:xfrm>
        </p:grpSpPr>
        <p:grpSp>
          <p:nvGrpSpPr>
            <p:cNvPr id="19" name="组合 18"/>
            <p:cNvGrpSpPr/>
            <p:nvPr/>
          </p:nvGrpSpPr>
          <p:grpSpPr>
            <a:xfrm>
              <a:off x="0" y="-23"/>
              <a:ext cx="19232" cy="10878"/>
              <a:chOff x="0" y="-23"/>
              <a:chExt cx="19232" cy="10878"/>
            </a:xfrm>
          </p:grpSpPr>
          <p:pic>
            <p:nvPicPr>
              <p:cNvPr id="21" name="图片 20"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3" name="图片 22"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7" name="矩形 26"/>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10" name="2 Marcador de contenido"/>
          <p:cNvSpPr txBox="1"/>
          <p:nvPr/>
        </p:nvSpPr>
        <p:spPr bwMode="auto">
          <a:xfrm>
            <a:off x="2965450" y="2449354"/>
            <a:ext cx="2625725" cy="658813"/>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spcBef>
                <a:spcPct val="20000"/>
              </a:spcBef>
              <a:buFont typeface="Arial" panose="020B0604020202020204" pitchFamily="34" charset="0"/>
              <a:buNone/>
            </a:pPr>
            <a:endParaRPr/>
          </a:p>
        </p:txBody>
      </p:sp>
      <p:sp>
        <p:nvSpPr>
          <p:cNvPr id="24" name="矩形 23"/>
          <p:cNvSpPr/>
          <p:nvPr/>
        </p:nvSpPr>
        <p:spPr>
          <a:xfrm>
            <a:off x="8372380" y="683404"/>
            <a:ext cx="1099820" cy="368300"/>
          </a:xfrm>
          <a:prstGeom prst="rect">
            <a:avLst/>
          </a:prstGeom>
        </p:spPr>
        <p:txBody>
          <a:bodyPr wrap="none">
            <a:spAutoFit/>
          </a:bodyPr>
          <a:lstStyle/>
          <a:p>
            <a:endParaRPr/>
          </a:p>
        </p:txBody>
      </p:sp>
      <p:sp>
        <p:nvSpPr>
          <p:cNvPr id="30" name="矩形 29"/>
          <p:cNvSpPr/>
          <p:nvPr/>
        </p:nvSpPr>
        <p:spPr>
          <a:xfrm>
            <a:off x="1503680" y="5596890"/>
            <a:ext cx="9141460" cy="109283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Imagen 5" descr="C:\Users\Design\Documents\Edu\Product Launch\shadow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41"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4" name="27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5" name="28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6" name="29 CuadroTexto"/>
          <p:cNvSpPr txBox="1">
            <a:spLocks noChangeArrowheads="1"/>
          </p:cNvSpPr>
          <p:nvPr/>
        </p:nvSpPr>
        <p:spPr bwMode="auto">
          <a:xfrm>
            <a:off x="5742351" y="6015718"/>
            <a:ext cx="301686"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10</a:t>
            </a:r>
            <a:endParaRPr lang="en-US" altLang="es-HN" sz="1000" b="1" dirty="0">
              <a:solidFill>
                <a:srgbClr val="0EB1E7"/>
              </a:solidFill>
              <a:latin typeface="+mn-lt"/>
              <a:cs typeface="+mn-ea"/>
              <a:sym typeface="+mn-lt"/>
            </a:endParaRPr>
          </a:p>
        </p:txBody>
      </p:sp>
      <p:sp>
        <p:nvSpPr>
          <p:cNvPr id="47"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9"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52" name="Imagen 27" descr="btns">
            <a:hlinkClick r:id="" action="ppaction://hlinkshowjump?jump=next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53"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54" name="TextBox 47"/>
          <p:cNvSpPr txBox="1"/>
          <p:nvPr/>
        </p:nvSpPr>
        <p:spPr>
          <a:xfrm>
            <a:off x="1549386" y="5277659"/>
            <a:ext cx="8744938" cy="310341"/>
          </a:xfrm>
          <a:prstGeom prst="rect">
            <a:avLst/>
          </a:prstGeom>
          <a:noFill/>
        </p:spPr>
        <p:txBody>
          <a:bodyPr wrap="square" rtlCol="0">
            <a:spAutoFit/>
          </a:bodyPr>
          <a:lstStyle/>
          <a:p>
            <a:pPr>
              <a:lnSpc>
                <a:spcPts val="1660"/>
              </a:lnSpc>
            </a:pPr>
            <a:r>
              <a:rPr lang="en-US" altLang="zh-CN" sz="1100" dirty="0">
                <a:solidFill>
                  <a:srgbClr val="FFFFFF"/>
                </a:solidFill>
                <a:latin typeface="+mn-lt"/>
                <a:cs typeface="+mn-ea"/>
                <a:sym typeface="+mn-lt"/>
              </a:rPr>
              <a:t>https://www.afad.gov.tr/afet-sonrasi-anlik-goruntu-aktarimi</a:t>
            </a:r>
          </a:p>
        </p:txBody>
      </p:sp>
      <p:sp>
        <p:nvSpPr>
          <p:cNvPr id="55"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48" name="矩形 28"/>
          <p:cNvSpPr>
            <a:spLocks noChangeArrowheads="1"/>
          </p:cNvSpPr>
          <p:nvPr/>
        </p:nvSpPr>
        <p:spPr bwMode="auto">
          <a:xfrm rot="1839494" flipH="1">
            <a:off x="8762710" y="443511"/>
            <a:ext cx="2127508" cy="337185"/>
          </a:xfrm>
          <a:custGeom>
            <a:avLst/>
            <a:gdLst/>
            <a:ahLst/>
            <a:cxnLst>
              <a:cxn ang="3cd4">
                <a:pos x="hc" y="t"/>
              </a:cxn>
              <a:cxn ang="cd2">
                <a:pos x="l" y="vc"/>
              </a:cxn>
              <a:cxn ang="cd4">
                <a:pos x="hc" y="b"/>
              </a:cxn>
              <a:cxn ang="0">
                <a:pos x="r" y="vc"/>
              </a:cxn>
            </a:cxnLst>
            <a:rect l="l" t="t" r="r" b="b"/>
            <a:pathLst>
              <a:path w="3350" h="531">
                <a:moveTo>
                  <a:pt x="315" y="0"/>
                </a:moveTo>
                <a:lnTo>
                  <a:pt x="2455" y="0"/>
                </a:lnTo>
                <a:lnTo>
                  <a:pt x="3350" y="531"/>
                </a:lnTo>
                <a:lnTo>
                  <a:pt x="0" y="531"/>
                </a:lnTo>
                <a:lnTo>
                  <a:pt x="315" y="0"/>
                </a:lnTo>
                <a:close/>
              </a:path>
            </a:pathLst>
          </a:custGeom>
          <a:solidFill>
            <a:srgbClr val="403152"/>
          </a:solidFill>
          <a:ln>
            <a:noFill/>
          </a:ln>
        </p:spPr>
        <p:txBody>
          <a:bodyPr wrap="square" anchor="ctr">
            <a:noAutofit/>
          </a:bodyPr>
          <a:lstStyle/>
          <a:p>
            <a:pPr algn="ctr"/>
            <a:endParaRPr/>
          </a:p>
        </p:txBody>
      </p:sp>
      <p:cxnSp>
        <p:nvCxnSpPr>
          <p:cNvPr id="56" name="直接连接符 19"/>
          <p:cNvCxnSpPr/>
          <p:nvPr/>
        </p:nvCxnSpPr>
        <p:spPr>
          <a:xfrm flipH="1">
            <a:off x="3063296" y="986078"/>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8" name="Metin kutusu 57"/>
          <p:cNvSpPr txBox="1"/>
          <p:nvPr/>
        </p:nvSpPr>
        <p:spPr>
          <a:xfrm>
            <a:off x="5105856" y="652133"/>
            <a:ext cx="3398687" cy="584775"/>
          </a:xfrm>
          <a:prstGeom prst="rect">
            <a:avLst/>
          </a:prstGeom>
          <a:noFill/>
        </p:spPr>
        <p:txBody>
          <a:bodyPr wrap="square" rtlCol="0">
            <a:spAutoFit/>
          </a:bodyPr>
          <a:lstStyle/>
          <a:p>
            <a:r>
              <a:rPr lang="tr-TR" sz="3200" dirty="0" smtClean="0">
                <a:latin typeface="Bodoni MT" panose="02070603080606020203" pitchFamily="18" charset="0"/>
              </a:rPr>
              <a:t>Benzer Projeler</a:t>
            </a:r>
            <a:endParaRPr lang="en-US" sz="3200" dirty="0">
              <a:latin typeface="Bodoni MT" panose="02070603080606020203" pitchFamily="18" charset="0"/>
            </a:endParaRPr>
          </a:p>
        </p:txBody>
      </p:sp>
      <p:sp>
        <p:nvSpPr>
          <p:cNvPr id="50" name="Dikdörtgen 49"/>
          <p:cNvSpPr/>
          <p:nvPr/>
        </p:nvSpPr>
        <p:spPr>
          <a:xfrm>
            <a:off x="3654455" y="1422085"/>
            <a:ext cx="4988049" cy="369332"/>
          </a:xfrm>
          <a:prstGeom prst="rect">
            <a:avLst/>
          </a:prstGeom>
        </p:spPr>
        <p:txBody>
          <a:bodyPr wrap="square">
            <a:spAutoFit/>
          </a:bodyPr>
          <a:lstStyle/>
          <a:p>
            <a:pPr algn="ctr"/>
            <a:r>
              <a:rPr lang="tr-TR" b="1" dirty="0">
                <a:latin typeface="Bodoni MT" panose="02070603080606020203" pitchFamily="18" charset="0"/>
              </a:rPr>
              <a:t>Afet Sonrası Anlık Görüntü Aktarımı projesi</a:t>
            </a:r>
            <a:endParaRPr lang="tr-TR" b="1" dirty="0">
              <a:latin typeface="Bodoni MT" panose="02070603080606020203" pitchFamily="18" charset="0"/>
              <a:cs typeface="Arial" panose="020B0604020202020204" pitchFamily="34" charset="0"/>
            </a:endParaRPr>
          </a:p>
        </p:txBody>
      </p:sp>
      <p:sp>
        <p:nvSpPr>
          <p:cNvPr id="31" name="Dikdörtgen 30"/>
          <p:cNvSpPr/>
          <p:nvPr/>
        </p:nvSpPr>
        <p:spPr>
          <a:xfrm>
            <a:off x="2180773" y="2330329"/>
            <a:ext cx="7747904" cy="584775"/>
          </a:xfrm>
          <a:prstGeom prst="rect">
            <a:avLst/>
          </a:prstGeom>
        </p:spPr>
        <p:txBody>
          <a:bodyPr wrap="square">
            <a:spAutoFit/>
          </a:bodyPr>
          <a:lstStyle/>
          <a:p>
            <a:pPr algn="just"/>
            <a:r>
              <a:rPr lang="tr-TR" sz="1600" dirty="0">
                <a:solidFill>
                  <a:srgbClr val="4F4F4F"/>
                </a:solidFill>
                <a:latin typeface="Calibri" panose="020F0502020204030204" pitchFamily="34" charset="0"/>
                <a:cs typeface="Calibri" panose="020F0502020204030204" pitchFamily="34" charset="0"/>
              </a:rPr>
              <a:t>Hava araçlarından temin edilen görüntülerin yer istasyonlarına aktarılmasını sağlayan sistemlerdir.  </a:t>
            </a:r>
            <a:endParaRPr lang="tr-TR" sz="1600" dirty="0">
              <a:latin typeface="Calibri" panose="020F0502020204030204" pitchFamily="34" charset="0"/>
              <a:cs typeface="Calibri" panose="020F0502020204030204" pitchFamily="34" charset="0"/>
            </a:endParaRPr>
          </a:p>
        </p:txBody>
      </p:sp>
      <p:grpSp>
        <p:nvGrpSpPr>
          <p:cNvPr id="64" name="组合 2"/>
          <p:cNvGrpSpPr/>
          <p:nvPr/>
        </p:nvGrpSpPr>
        <p:grpSpPr>
          <a:xfrm>
            <a:off x="2273166" y="1853724"/>
            <a:ext cx="6552263" cy="475171"/>
            <a:chOff x="1290638" y="1300163"/>
            <a:chExt cx="6562725" cy="546100"/>
          </a:xfrm>
        </p:grpSpPr>
        <p:sp>
          <p:nvSpPr>
            <p:cNvPr id="65" name="AutoShape 3"/>
            <p:cNvSpPr>
              <a:spLocks noChangeArrowheads="1"/>
            </p:cNvSpPr>
            <p:nvPr/>
          </p:nvSpPr>
          <p:spPr bwMode="auto">
            <a:xfrm>
              <a:off x="1290638" y="1492250"/>
              <a:ext cx="6562725" cy="354013"/>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cs typeface="+mn-ea"/>
                <a:sym typeface="+mn-lt"/>
              </a:endParaRPr>
            </a:p>
          </p:txBody>
        </p:sp>
        <p:sp>
          <p:nvSpPr>
            <p:cNvPr id="66" name="AutoShape 3"/>
            <p:cNvSpPr>
              <a:spLocks noChangeArrowheads="1"/>
            </p:cNvSpPr>
            <p:nvPr/>
          </p:nvSpPr>
          <p:spPr bwMode="gray">
            <a:xfrm>
              <a:off x="1355725" y="1300163"/>
              <a:ext cx="6432550" cy="482600"/>
            </a:xfrm>
            <a:prstGeom prst="rect">
              <a:avLst/>
            </a:prstGeom>
            <a:solidFill>
              <a:schemeClr val="bg2">
                <a:lumMod val="50000"/>
                <a:alpha val="80000"/>
              </a:schemeClr>
            </a:solidFill>
            <a:ln w="12700" algn="ctr">
              <a:solidFill>
                <a:schemeClr val="bg1"/>
              </a:solidFill>
              <a:miter lim="800000"/>
            </a:ln>
          </p:spPr>
          <p:txBody>
            <a:bodyPr wrap="none" anchor="ctr"/>
            <a:lstStyle/>
            <a:p>
              <a:pPr algn="ctr" eaLnBrk="0" hangingPunct="0"/>
              <a:endParaRPr lang="zh-CN" altLang="zh-CN" sz="2000">
                <a:solidFill>
                  <a:schemeClr val="tx2"/>
                </a:solidFill>
                <a:latin typeface="+mn-lt"/>
                <a:cs typeface="+mn-ea"/>
                <a:sym typeface="+mn-lt"/>
              </a:endParaRPr>
            </a:p>
          </p:txBody>
        </p:sp>
        <p:sp>
          <p:nvSpPr>
            <p:cNvPr id="67" name="Rectangle 13"/>
            <p:cNvSpPr>
              <a:spLocks noChangeArrowheads="1"/>
            </p:cNvSpPr>
            <p:nvPr/>
          </p:nvSpPr>
          <p:spPr bwMode="auto">
            <a:xfrm>
              <a:off x="3151188" y="1385888"/>
              <a:ext cx="2841625" cy="368300"/>
            </a:xfrm>
            <a:prstGeom prst="rect">
              <a:avLst/>
            </a:prstGeom>
            <a:noFill/>
            <a:ln>
              <a:noFill/>
            </a:ln>
          </p:spPr>
          <p:txBody>
            <a:bodyPr>
              <a:spAutoFit/>
            </a:bodyPr>
            <a:lstStyle/>
            <a:p>
              <a:pPr algn="ctr"/>
              <a:endParaRPr/>
            </a:p>
          </p:txBody>
        </p:sp>
      </p:grpSp>
      <p:sp>
        <p:nvSpPr>
          <p:cNvPr id="68" name="Dikdörtgen 67"/>
          <p:cNvSpPr/>
          <p:nvPr/>
        </p:nvSpPr>
        <p:spPr>
          <a:xfrm>
            <a:off x="2365782" y="1973903"/>
            <a:ext cx="3029997" cy="338554"/>
          </a:xfrm>
          <a:prstGeom prst="rect">
            <a:avLst/>
          </a:prstGeom>
        </p:spPr>
        <p:txBody>
          <a:bodyPr wrap="none">
            <a:spAutoFit/>
          </a:bodyPr>
          <a:lstStyle/>
          <a:p>
            <a:r>
              <a:rPr lang="tr-TR" sz="1600" b="1" dirty="0">
                <a:latin typeface="Bodoni MT" panose="02070603080606020203" pitchFamily="18" charset="0"/>
                <a:cs typeface="Arial" panose="020B0604020202020204" pitchFamily="34" charset="0"/>
              </a:rPr>
              <a:t>Anlık görüntü aktarım sistemleri:</a:t>
            </a:r>
            <a:endParaRPr lang="tr-TR" sz="1600" dirty="0">
              <a:latin typeface="Bodoni MT" panose="02070603080606020203" pitchFamily="18" charset="0"/>
            </a:endParaRPr>
          </a:p>
        </p:txBody>
      </p:sp>
      <p:sp>
        <p:nvSpPr>
          <p:cNvPr id="69" name="Dikdörtgen 68"/>
          <p:cNvSpPr/>
          <p:nvPr/>
        </p:nvSpPr>
        <p:spPr>
          <a:xfrm>
            <a:off x="2155470" y="3463127"/>
            <a:ext cx="7747904" cy="584775"/>
          </a:xfrm>
          <a:prstGeom prst="rect">
            <a:avLst/>
          </a:prstGeom>
        </p:spPr>
        <p:txBody>
          <a:bodyPr wrap="square">
            <a:spAutoFit/>
          </a:bodyPr>
          <a:lstStyle/>
          <a:p>
            <a:pPr algn="just"/>
            <a:r>
              <a:rPr lang="tr-TR" sz="1600" dirty="0" smtClean="0">
                <a:solidFill>
                  <a:srgbClr val="4F4F4F"/>
                </a:solidFill>
                <a:latin typeface="Calibri" panose="020F0502020204030204" pitchFamily="34" charset="0"/>
                <a:cs typeface="Calibri" panose="020F0502020204030204" pitchFamily="34" charset="0"/>
              </a:rPr>
              <a:t>Yer </a:t>
            </a:r>
            <a:r>
              <a:rPr lang="tr-TR" sz="1600" dirty="0">
                <a:solidFill>
                  <a:srgbClr val="4F4F4F"/>
                </a:solidFill>
                <a:latin typeface="Calibri" panose="020F0502020204030204" pitchFamily="34" charset="0"/>
                <a:cs typeface="Calibri" panose="020F0502020204030204" pitchFamily="34" charset="0"/>
              </a:rPr>
              <a:t>istasyonuna aktarılan görüntülerin, uydu altyapısını kullanarak AFAD merkeze iletilmesi gerçekleştiren bileşenleri kapsamaktadır</a:t>
            </a:r>
            <a:r>
              <a:rPr lang="tr-TR" sz="1600" dirty="0" smtClean="0">
                <a:solidFill>
                  <a:srgbClr val="4F4F4F"/>
                </a:solidFill>
                <a:latin typeface="Calibri" panose="020F0502020204030204" pitchFamily="34" charset="0"/>
                <a:cs typeface="Calibri" panose="020F0502020204030204" pitchFamily="34" charset="0"/>
              </a:rPr>
              <a:t>.</a:t>
            </a:r>
            <a:endParaRPr lang="tr-TR" dirty="0">
              <a:latin typeface="Bodoni MT" panose="02070603080606020203" pitchFamily="18" charset="0"/>
            </a:endParaRPr>
          </a:p>
        </p:txBody>
      </p:sp>
      <p:grpSp>
        <p:nvGrpSpPr>
          <p:cNvPr id="75" name="组合 2"/>
          <p:cNvGrpSpPr/>
          <p:nvPr/>
        </p:nvGrpSpPr>
        <p:grpSpPr>
          <a:xfrm>
            <a:off x="2273165" y="2970084"/>
            <a:ext cx="6552263" cy="475171"/>
            <a:chOff x="1290638" y="1300163"/>
            <a:chExt cx="6562725" cy="546100"/>
          </a:xfrm>
        </p:grpSpPr>
        <p:sp>
          <p:nvSpPr>
            <p:cNvPr id="76" name="AutoShape 3"/>
            <p:cNvSpPr>
              <a:spLocks noChangeArrowheads="1"/>
            </p:cNvSpPr>
            <p:nvPr/>
          </p:nvSpPr>
          <p:spPr bwMode="auto">
            <a:xfrm>
              <a:off x="1290638" y="1492250"/>
              <a:ext cx="6562725" cy="354013"/>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cs typeface="+mn-ea"/>
                <a:sym typeface="+mn-lt"/>
              </a:endParaRPr>
            </a:p>
          </p:txBody>
        </p:sp>
        <p:sp>
          <p:nvSpPr>
            <p:cNvPr id="77" name="AutoShape 3"/>
            <p:cNvSpPr>
              <a:spLocks noChangeArrowheads="1"/>
            </p:cNvSpPr>
            <p:nvPr/>
          </p:nvSpPr>
          <p:spPr bwMode="gray">
            <a:xfrm>
              <a:off x="1355725" y="1300163"/>
              <a:ext cx="6432550" cy="482600"/>
            </a:xfrm>
            <a:prstGeom prst="rect">
              <a:avLst/>
            </a:prstGeom>
            <a:solidFill>
              <a:schemeClr val="bg2">
                <a:lumMod val="50000"/>
                <a:alpha val="80000"/>
              </a:schemeClr>
            </a:solidFill>
            <a:ln w="12700" algn="ctr">
              <a:solidFill>
                <a:schemeClr val="bg1"/>
              </a:solidFill>
              <a:miter lim="800000"/>
            </a:ln>
          </p:spPr>
          <p:txBody>
            <a:bodyPr wrap="none" anchor="ctr"/>
            <a:lstStyle/>
            <a:p>
              <a:pPr algn="ctr" eaLnBrk="0" hangingPunct="0"/>
              <a:endParaRPr lang="zh-CN" altLang="zh-CN" sz="2000">
                <a:solidFill>
                  <a:schemeClr val="tx2"/>
                </a:solidFill>
                <a:latin typeface="+mn-lt"/>
                <a:cs typeface="+mn-ea"/>
                <a:sym typeface="+mn-lt"/>
              </a:endParaRPr>
            </a:p>
          </p:txBody>
        </p:sp>
        <p:sp>
          <p:nvSpPr>
            <p:cNvPr id="78" name="Rectangle 13"/>
            <p:cNvSpPr>
              <a:spLocks noChangeArrowheads="1"/>
            </p:cNvSpPr>
            <p:nvPr/>
          </p:nvSpPr>
          <p:spPr bwMode="auto">
            <a:xfrm>
              <a:off x="3151188" y="1385888"/>
              <a:ext cx="2841625" cy="368300"/>
            </a:xfrm>
            <a:prstGeom prst="rect">
              <a:avLst/>
            </a:prstGeom>
            <a:noFill/>
            <a:ln>
              <a:noFill/>
            </a:ln>
          </p:spPr>
          <p:txBody>
            <a:bodyPr>
              <a:spAutoFit/>
            </a:bodyPr>
            <a:lstStyle/>
            <a:p>
              <a:pPr algn="ctr"/>
              <a:endParaRPr/>
            </a:p>
          </p:txBody>
        </p:sp>
      </p:grpSp>
      <p:sp>
        <p:nvSpPr>
          <p:cNvPr id="74" name="Dikdörtgen 73"/>
          <p:cNvSpPr/>
          <p:nvPr/>
        </p:nvSpPr>
        <p:spPr>
          <a:xfrm>
            <a:off x="2376030" y="3089747"/>
            <a:ext cx="3443571" cy="338554"/>
          </a:xfrm>
          <a:prstGeom prst="rect">
            <a:avLst/>
          </a:prstGeom>
        </p:spPr>
        <p:txBody>
          <a:bodyPr wrap="none">
            <a:spAutoFit/>
          </a:bodyPr>
          <a:lstStyle/>
          <a:p>
            <a:r>
              <a:rPr lang="tr-TR" sz="1600" b="1" dirty="0">
                <a:latin typeface="Bodoni MT" panose="02070603080606020203" pitchFamily="18" charset="0"/>
              </a:rPr>
              <a:t>Uydu altyapısı haberleşme bileşenleri: </a:t>
            </a:r>
          </a:p>
        </p:txBody>
      </p:sp>
      <p:sp>
        <p:nvSpPr>
          <p:cNvPr id="79" name="Dikdörtgen 78"/>
          <p:cNvSpPr/>
          <p:nvPr/>
        </p:nvSpPr>
        <p:spPr>
          <a:xfrm>
            <a:off x="2155470" y="4580082"/>
            <a:ext cx="7747904" cy="584775"/>
          </a:xfrm>
          <a:prstGeom prst="rect">
            <a:avLst/>
          </a:prstGeom>
        </p:spPr>
        <p:txBody>
          <a:bodyPr wrap="square">
            <a:spAutoFit/>
          </a:bodyPr>
          <a:lstStyle/>
          <a:p>
            <a:pPr algn="just"/>
            <a:r>
              <a:rPr lang="tr-TR" sz="1600" dirty="0">
                <a:solidFill>
                  <a:srgbClr val="4F4F4F"/>
                </a:solidFill>
                <a:latin typeface="Calibri" panose="020F0502020204030204" pitchFamily="34" charset="0"/>
                <a:cs typeface="Calibri" panose="020F0502020204030204" pitchFamily="34" charset="0"/>
              </a:rPr>
              <a:t>Merkeze iletilen ve koordinat bilgisi içeren görüntülerin anlık olarak 3 boyutlu altlık haritalara aktarılmasını ve koordinatlı 2 boyutlu harita oluşturulmasını sağlayan sistemlerdir.</a:t>
            </a:r>
            <a:endParaRPr lang="tr-TR" dirty="0">
              <a:latin typeface="Bodoni MT" panose="02070603080606020203" pitchFamily="18" charset="0"/>
            </a:endParaRPr>
          </a:p>
        </p:txBody>
      </p:sp>
      <p:grpSp>
        <p:nvGrpSpPr>
          <p:cNvPr id="80" name="组合 2"/>
          <p:cNvGrpSpPr/>
          <p:nvPr/>
        </p:nvGrpSpPr>
        <p:grpSpPr>
          <a:xfrm>
            <a:off x="2273165" y="4087039"/>
            <a:ext cx="6552263" cy="475171"/>
            <a:chOff x="1290638" y="1300163"/>
            <a:chExt cx="6562725" cy="546100"/>
          </a:xfrm>
        </p:grpSpPr>
        <p:sp>
          <p:nvSpPr>
            <p:cNvPr id="81" name="AutoShape 3"/>
            <p:cNvSpPr>
              <a:spLocks noChangeArrowheads="1"/>
            </p:cNvSpPr>
            <p:nvPr/>
          </p:nvSpPr>
          <p:spPr bwMode="auto">
            <a:xfrm>
              <a:off x="1290638" y="1492250"/>
              <a:ext cx="6562725" cy="354013"/>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cs typeface="+mn-ea"/>
                <a:sym typeface="+mn-lt"/>
              </a:endParaRPr>
            </a:p>
          </p:txBody>
        </p:sp>
        <p:sp>
          <p:nvSpPr>
            <p:cNvPr id="82" name="AutoShape 3"/>
            <p:cNvSpPr>
              <a:spLocks noChangeArrowheads="1"/>
            </p:cNvSpPr>
            <p:nvPr/>
          </p:nvSpPr>
          <p:spPr bwMode="gray">
            <a:xfrm>
              <a:off x="1355725" y="1300163"/>
              <a:ext cx="6432550" cy="482600"/>
            </a:xfrm>
            <a:prstGeom prst="rect">
              <a:avLst/>
            </a:prstGeom>
            <a:solidFill>
              <a:schemeClr val="bg2">
                <a:lumMod val="50000"/>
                <a:alpha val="80000"/>
              </a:schemeClr>
            </a:solidFill>
            <a:ln w="12700" algn="ctr">
              <a:solidFill>
                <a:schemeClr val="bg1"/>
              </a:solidFill>
              <a:miter lim="800000"/>
            </a:ln>
          </p:spPr>
          <p:txBody>
            <a:bodyPr wrap="none" anchor="ctr"/>
            <a:lstStyle/>
            <a:p>
              <a:pPr algn="ctr" eaLnBrk="0" hangingPunct="0"/>
              <a:endParaRPr lang="zh-CN" altLang="zh-CN" sz="2000">
                <a:solidFill>
                  <a:schemeClr val="tx2"/>
                </a:solidFill>
                <a:latin typeface="+mn-lt"/>
                <a:cs typeface="+mn-ea"/>
                <a:sym typeface="+mn-lt"/>
              </a:endParaRPr>
            </a:p>
          </p:txBody>
        </p:sp>
        <p:sp>
          <p:nvSpPr>
            <p:cNvPr id="83" name="Rectangle 13"/>
            <p:cNvSpPr>
              <a:spLocks noChangeArrowheads="1"/>
            </p:cNvSpPr>
            <p:nvPr/>
          </p:nvSpPr>
          <p:spPr bwMode="auto">
            <a:xfrm>
              <a:off x="3151188" y="1385888"/>
              <a:ext cx="2841625" cy="368300"/>
            </a:xfrm>
            <a:prstGeom prst="rect">
              <a:avLst/>
            </a:prstGeom>
            <a:noFill/>
            <a:ln>
              <a:noFill/>
            </a:ln>
          </p:spPr>
          <p:txBody>
            <a:bodyPr>
              <a:spAutoFit/>
            </a:bodyPr>
            <a:lstStyle/>
            <a:p>
              <a:pPr algn="ctr"/>
              <a:endParaRPr/>
            </a:p>
          </p:txBody>
        </p:sp>
      </p:grpSp>
      <p:sp>
        <p:nvSpPr>
          <p:cNvPr id="2" name="Dikdörtgen 1"/>
          <p:cNvSpPr/>
          <p:nvPr/>
        </p:nvSpPr>
        <p:spPr>
          <a:xfrm>
            <a:off x="2351584" y="4229451"/>
            <a:ext cx="6750856" cy="338554"/>
          </a:xfrm>
          <a:prstGeom prst="rect">
            <a:avLst/>
          </a:prstGeom>
        </p:spPr>
        <p:txBody>
          <a:bodyPr wrap="square">
            <a:spAutoFit/>
          </a:bodyPr>
          <a:lstStyle/>
          <a:p>
            <a:r>
              <a:rPr lang="tr-TR" sz="1600" b="1" dirty="0">
                <a:latin typeface="Bodoni MT" panose="02070603080606020203" pitchFamily="18" charset="0"/>
              </a:rPr>
              <a:t>Video görüntünün anlık olarak </a:t>
            </a:r>
            <a:r>
              <a:rPr lang="tr-TR" sz="1600" b="1" dirty="0" smtClean="0">
                <a:latin typeface="Bodoni MT" panose="02070603080606020203" pitchFamily="18" charset="0"/>
              </a:rPr>
              <a:t>2B ve 3B haritaların </a:t>
            </a:r>
            <a:r>
              <a:rPr lang="tr-TR" sz="1600" b="1" dirty="0">
                <a:latin typeface="Bodoni MT" panose="02070603080606020203" pitchFamily="18" charset="0"/>
              </a:rPr>
              <a:t>üzerine düşürülmesi:</a:t>
            </a:r>
            <a:endParaRPr lang="tr-TR" sz="1600" dirty="0">
              <a:latin typeface="Bodoni MT" panose="02070603080606020203" pitchFamily="18" charset="0"/>
            </a:endParaRPr>
          </a:p>
        </p:txBody>
      </p:sp>
      <p:sp>
        <p:nvSpPr>
          <p:cNvPr id="84" name="椭圆 20"/>
          <p:cNvSpPr/>
          <p:nvPr/>
        </p:nvSpPr>
        <p:spPr>
          <a:xfrm>
            <a:off x="2351584" y="396216"/>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2600" dirty="0" smtClean="0">
                <a:cs typeface="+mn-ea"/>
                <a:sym typeface="+mn-lt"/>
              </a:rPr>
              <a:t>4.2</a:t>
            </a:r>
            <a:endParaRPr lang="zh-CN" altLang="en-US" sz="2600" dirty="0">
              <a:cs typeface="+mn-ea"/>
              <a:sym typeface="+mn-lt"/>
            </a:endParaRPr>
          </a:p>
        </p:txBody>
      </p:sp>
    </p:spTree>
    <p:extLst>
      <p:ext uri="{BB962C8B-B14F-4D97-AF65-F5344CB8AC3E}">
        <p14:creationId xmlns:p14="http://schemas.microsoft.com/office/powerpoint/2010/main" val="32988752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p:tgtEl>
                                          <p:spTgt spid="30"/>
                                        </p:tgtEl>
                                        <p:attrNameLst>
                                          <p:attrName>ppt_y</p:attrName>
                                        </p:attrNameLst>
                                      </p:cBhvr>
                                      <p:tavLst>
                                        <p:tav tm="0">
                                          <p:val>
                                            <p:strVal val="#ppt_y+#ppt_h*1.125000"/>
                                          </p:val>
                                        </p:tav>
                                        <p:tav tm="100000">
                                          <p:val>
                                            <p:strVal val="#ppt_y"/>
                                          </p:val>
                                        </p:tav>
                                      </p:tavLst>
                                    </p:anim>
                                    <p:animEffect transition="in" filter="wipe(up)">
                                      <p:cBhvr>
                                        <p:cTn id="18" dur="500"/>
                                        <p:tgtEl>
                                          <p:spTgt spid="30"/>
                                        </p:tgtEl>
                                      </p:cBhvr>
                                    </p:animEffect>
                                  </p:childTnLst>
                                </p:cTn>
                              </p:par>
                              <p:par>
                                <p:cTn id="19" presetID="1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par>
                                <p:cTn id="23" presetID="12" presetClass="entr" presetSubtype="4"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p:tgtEl>
                                          <p:spTgt spid="41"/>
                                        </p:tgtEl>
                                        <p:attrNameLst>
                                          <p:attrName>ppt_y</p:attrName>
                                        </p:attrNameLst>
                                      </p:cBhvr>
                                      <p:tavLst>
                                        <p:tav tm="0">
                                          <p:val>
                                            <p:strVal val="#ppt_y+#ppt_h*1.125000"/>
                                          </p:val>
                                        </p:tav>
                                        <p:tav tm="100000">
                                          <p:val>
                                            <p:strVal val="#ppt_y"/>
                                          </p:val>
                                        </p:tav>
                                      </p:tavLst>
                                    </p:anim>
                                    <p:animEffect transition="in" filter="wipe(up)">
                                      <p:cBhvr>
                                        <p:cTn id="26" dur="500"/>
                                        <p:tgtEl>
                                          <p:spTgt spid="41"/>
                                        </p:tgtEl>
                                      </p:cBhvr>
                                    </p:animEffect>
                                  </p:childTnLst>
                                </p:cTn>
                              </p:par>
                              <p:par>
                                <p:cTn id="27" presetID="1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p:tgtEl>
                                          <p:spTgt spid="44"/>
                                        </p:tgtEl>
                                        <p:attrNameLst>
                                          <p:attrName>ppt_y</p:attrName>
                                        </p:attrNameLst>
                                      </p:cBhvr>
                                      <p:tavLst>
                                        <p:tav tm="0">
                                          <p:val>
                                            <p:strVal val="#ppt_y+#ppt_h*1.125000"/>
                                          </p:val>
                                        </p:tav>
                                        <p:tav tm="100000">
                                          <p:val>
                                            <p:strVal val="#ppt_y"/>
                                          </p:val>
                                        </p:tav>
                                      </p:tavLst>
                                    </p:anim>
                                    <p:animEffect transition="in" filter="wipe(up)">
                                      <p:cBhvr>
                                        <p:cTn id="30" dur="500"/>
                                        <p:tgtEl>
                                          <p:spTgt spid="44"/>
                                        </p:tgtEl>
                                      </p:cBhvr>
                                    </p:animEffect>
                                  </p:childTnLst>
                                </p:cTn>
                              </p:par>
                              <p:par>
                                <p:cTn id="31" presetID="12" presetClass="entr" presetSubtype="4"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p:tgtEl>
                                          <p:spTgt spid="45"/>
                                        </p:tgtEl>
                                        <p:attrNameLst>
                                          <p:attrName>ppt_y</p:attrName>
                                        </p:attrNameLst>
                                      </p:cBhvr>
                                      <p:tavLst>
                                        <p:tav tm="0">
                                          <p:val>
                                            <p:strVal val="#ppt_y+#ppt_h*1.125000"/>
                                          </p:val>
                                        </p:tav>
                                        <p:tav tm="100000">
                                          <p:val>
                                            <p:strVal val="#ppt_y"/>
                                          </p:val>
                                        </p:tav>
                                      </p:tavLst>
                                    </p:anim>
                                    <p:animEffect transition="in" filter="wipe(up)">
                                      <p:cBhvr>
                                        <p:cTn id="34" dur="500"/>
                                        <p:tgtEl>
                                          <p:spTgt spid="4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p:tgtEl>
                                          <p:spTgt spid="47"/>
                                        </p:tgtEl>
                                        <p:attrNameLst>
                                          <p:attrName>ppt_y</p:attrName>
                                        </p:attrNameLst>
                                      </p:cBhvr>
                                      <p:tavLst>
                                        <p:tav tm="0">
                                          <p:val>
                                            <p:strVal val="#ppt_y+#ppt_h*1.125000"/>
                                          </p:val>
                                        </p:tav>
                                        <p:tav tm="100000">
                                          <p:val>
                                            <p:strVal val="#ppt_y"/>
                                          </p:val>
                                        </p:tav>
                                      </p:tavLst>
                                    </p:anim>
                                    <p:animEffect transition="in" filter="wipe(up)">
                                      <p:cBhvr>
                                        <p:cTn id="42" dur="500"/>
                                        <p:tgtEl>
                                          <p:spTgt spid="47"/>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p:tgtEl>
                                          <p:spTgt spid="49"/>
                                        </p:tgtEl>
                                        <p:attrNameLst>
                                          <p:attrName>ppt_y</p:attrName>
                                        </p:attrNameLst>
                                      </p:cBhvr>
                                      <p:tavLst>
                                        <p:tav tm="0">
                                          <p:val>
                                            <p:strVal val="#ppt_y+#ppt_h*1.125000"/>
                                          </p:val>
                                        </p:tav>
                                        <p:tav tm="100000">
                                          <p:val>
                                            <p:strVal val="#ppt_y"/>
                                          </p:val>
                                        </p:tav>
                                      </p:tavLst>
                                    </p:anim>
                                    <p:animEffect transition="in" filter="wipe(up)">
                                      <p:cBhvr>
                                        <p:cTn id="46" dur="500"/>
                                        <p:tgtEl>
                                          <p:spTgt spid="49"/>
                                        </p:tgtEl>
                                      </p:cBhvr>
                                    </p:animEffect>
                                  </p:childTnLst>
                                </p:cTn>
                              </p:par>
                              <p:par>
                                <p:cTn id="47" presetID="12" presetClass="entr" presetSubtype="4"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additive="base">
                                        <p:cTn id="49" dur="500"/>
                                        <p:tgtEl>
                                          <p:spTgt spid="52"/>
                                        </p:tgtEl>
                                        <p:attrNameLst>
                                          <p:attrName>ppt_y</p:attrName>
                                        </p:attrNameLst>
                                      </p:cBhvr>
                                      <p:tavLst>
                                        <p:tav tm="0">
                                          <p:val>
                                            <p:strVal val="#ppt_y+#ppt_h*1.125000"/>
                                          </p:val>
                                        </p:tav>
                                        <p:tav tm="100000">
                                          <p:val>
                                            <p:strVal val="#ppt_y"/>
                                          </p:val>
                                        </p:tav>
                                      </p:tavLst>
                                    </p:anim>
                                    <p:animEffect transition="in" filter="wipe(up)">
                                      <p:cBhvr>
                                        <p:cTn id="50" dur="500"/>
                                        <p:tgtEl>
                                          <p:spTgt spid="52"/>
                                        </p:tgtEl>
                                      </p:cBhvr>
                                    </p:animEffect>
                                  </p:childTnLst>
                                </p:cTn>
                              </p:par>
                              <p:par>
                                <p:cTn id="51" presetID="12" presetClass="entr" presetSubtype="4"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p:tgtEl>
                                          <p:spTgt spid="53"/>
                                        </p:tgtEl>
                                        <p:attrNameLst>
                                          <p:attrName>ppt_y</p:attrName>
                                        </p:attrNameLst>
                                      </p:cBhvr>
                                      <p:tavLst>
                                        <p:tav tm="0">
                                          <p:val>
                                            <p:strVal val="#ppt_y+#ppt_h*1.125000"/>
                                          </p:val>
                                        </p:tav>
                                        <p:tav tm="100000">
                                          <p:val>
                                            <p:strVal val="#ppt_y"/>
                                          </p:val>
                                        </p:tav>
                                      </p:tavLst>
                                    </p:anim>
                                    <p:animEffect transition="in" filter="wipe(up)">
                                      <p:cBhvr>
                                        <p:cTn id="54" dur="500"/>
                                        <p:tgtEl>
                                          <p:spTgt spid="5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500"/>
                                        <p:tgtEl>
                                          <p:spTgt spid="54"/>
                                        </p:tgtEl>
                                        <p:attrNameLst>
                                          <p:attrName>ppt_y</p:attrName>
                                        </p:attrNameLst>
                                      </p:cBhvr>
                                      <p:tavLst>
                                        <p:tav tm="0">
                                          <p:val>
                                            <p:strVal val="#ppt_y+#ppt_h*1.125000"/>
                                          </p:val>
                                        </p:tav>
                                        <p:tav tm="100000">
                                          <p:val>
                                            <p:strVal val="#ppt_y"/>
                                          </p:val>
                                        </p:tav>
                                      </p:tavLst>
                                    </p:anim>
                                    <p:animEffect transition="in" filter="wipe(up)">
                                      <p:cBhvr>
                                        <p:cTn id="58" dur="500"/>
                                        <p:tgtEl>
                                          <p:spTgt spid="54"/>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p:tgtEl>
                                          <p:spTgt spid="55"/>
                                        </p:tgtEl>
                                        <p:attrNameLst>
                                          <p:attrName>ppt_y</p:attrName>
                                        </p:attrNameLst>
                                      </p:cBhvr>
                                      <p:tavLst>
                                        <p:tav tm="0">
                                          <p:val>
                                            <p:strVal val="#ppt_y+#ppt_h*1.125000"/>
                                          </p:val>
                                        </p:tav>
                                        <p:tav tm="100000">
                                          <p:val>
                                            <p:strVal val="#ppt_y"/>
                                          </p:val>
                                        </p:tav>
                                      </p:tavLst>
                                    </p:anim>
                                    <p:animEffect transition="in" filter="wipe(up)">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heel(1)">
                                      <p:cBhvr>
                                        <p:cTn id="67" dur="2000"/>
                                        <p:tgtEl>
                                          <p:spTgt spid="48"/>
                                        </p:tgtEl>
                                      </p:cBhvr>
                                    </p:animEffect>
                                  </p:childTnLst>
                                </p:cTn>
                              </p:par>
                              <p:par>
                                <p:cTn id="68" presetID="21" presetClass="entr" presetSubtype="1"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heel(1)">
                                      <p:cBhvr>
                                        <p:cTn id="70" dur="2000"/>
                                        <p:tgtEl>
                                          <p:spTgt spid="56"/>
                                        </p:tgtEl>
                                      </p:cBhvr>
                                    </p:animEffect>
                                  </p:childTnLst>
                                </p:cTn>
                              </p:par>
                              <p:par>
                                <p:cTn id="71" presetID="3" presetClass="entr" presetSubtype="10" fill="hold"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blinds(horizontal)">
                                      <p:cBhvr>
                                        <p:cTn id="73" dur="500"/>
                                        <p:tgtEl>
                                          <p:spTgt spid="64"/>
                                        </p:tgtEl>
                                      </p:cBhvr>
                                    </p:animEffect>
                                  </p:childTnLst>
                                </p:cTn>
                              </p:par>
                              <p:par>
                                <p:cTn id="74" presetID="3" presetClass="entr" presetSubtype="10" fill="hold" nodeType="with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blinds(horizontal)">
                                      <p:cBhvr>
                                        <p:cTn id="76" dur="500"/>
                                        <p:tgtEl>
                                          <p:spTgt spid="75"/>
                                        </p:tgtEl>
                                      </p:cBhvr>
                                    </p:animEffect>
                                  </p:childTnLst>
                                </p:cTn>
                              </p:par>
                              <p:par>
                                <p:cTn id="77" presetID="3" presetClass="entr" presetSubtype="10" fill="hold"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blinds(horizontal)">
                                      <p:cBhvr>
                                        <p:cTn id="79" dur="500"/>
                                        <p:tgtEl>
                                          <p:spTgt spid="80"/>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wheel(1)">
                                      <p:cBhvr>
                                        <p:cTn id="82"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30" grpId="0" animBg="1"/>
      <p:bldP spid="46" grpId="0"/>
      <p:bldP spid="47" grpId="0"/>
      <p:bldP spid="49" grpId="0"/>
      <p:bldP spid="54" grpId="0"/>
      <p:bldP spid="55" grpId="0"/>
      <p:bldP spid="48" grpId="0" animBg="1"/>
      <p:bldP spid="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4605"/>
            <a:ext cx="12212320" cy="6907530"/>
            <a:chOff x="0" y="-23"/>
            <a:chExt cx="19232" cy="10878"/>
          </a:xfrm>
        </p:grpSpPr>
        <p:grpSp>
          <p:nvGrpSpPr>
            <p:cNvPr id="19" name="组合 18"/>
            <p:cNvGrpSpPr/>
            <p:nvPr/>
          </p:nvGrpSpPr>
          <p:grpSpPr>
            <a:xfrm>
              <a:off x="0" y="-23"/>
              <a:ext cx="19232" cy="10878"/>
              <a:chOff x="0" y="-23"/>
              <a:chExt cx="19232" cy="10878"/>
            </a:xfrm>
          </p:grpSpPr>
          <p:pic>
            <p:nvPicPr>
              <p:cNvPr id="21" name="图片 20"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3" name="图片 22"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7" name="矩形 26"/>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10" name="2 Marcador de contenido"/>
          <p:cNvSpPr txBox="1"/>
          <p:nvPr/>
        </p:nvSpPr>
        <p:spPr bwMode="auto">
          <a:xfrm>
            <a:off x="2965450" y="2449354"/>
            <a:ext cx="2625725" cy="658813"/>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spcBef>
                <a:spcPct val="20000"/>
              </a:spcBef>
              <a:buFont typeface="Arial" panose="020B0604020202020204" pitchFamily="34" charset="0"/>
              <a:buNone/>
            </a:pPr>
            <a:endParaRPr/>
          </a:p>
        </p:txBody>
      </p:sp>
      <p:sp>
        <p:nvSpPr>
          <p:cNvPr id="24" name="矩形 23"/>
          <p:cNvSpPr/>
          <p:nvPr/>
        </p:nvSpPr>
        <p:spPr>
          <a:xfrm>
            <a:off x="8372380" y="683404"/>
            <a:ext cx="1099820" cy="368300"/>
          </a:xfrm>
          <a:prstGeom prst="rect">
            <a:avLst/>
          </a:prstGeom>
        </p:spPr>
        <p:txBody>
          <a:bodyPr wrap="none">
            <a:spAutoFit/>
          </a:bodyPr>
          <a:lstStyle/>
          <a:p>
            <a:endParaRPr/>
          </a:p>
        </p:txBody>
      </p:sp>
      <p:sp>
        <p:nvSpPr>
          <p:cNvPr id="30" name="矩形 29"/>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Imagen 5" descr="C:\Users\Design\Documents\Edu\Product Launch\shadow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41"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4" name="27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5" name="28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6" name="29 CuadroTexto"/>
          <p:cNvSpPr txBox="1">
            <a:spLocks noChangeArrowheads="1"/>
          </p:cNvSpPr>
          <p:nvPr/>
        </p:nvSpPr>
        <p:spPr bwMode="auto">
          <a:xfrm>
            <a:off x="5742351" y="6015718"/>
            <a:ext cx="280846"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11</a:t>
            </a:r>
            <a:endParaRPr lang="en-US" altLang="es-HN" sz="1000" b="1" dirty="0">
              <a:solidFill>
                <a:srgbClr val="0EB1E7"/>
              </a:solidFill>
              <a:latin typeface="+mn-lt"/>
              <a:cs typeface="+mn-ea"/>
              <a:sym typeface="+mn-lt"/>
            </a:endParaRPr>
          </a:p>
        </p:txBody>
      </p:sp>
      <p:sp>
        <p:nvSpPr>
          <p:cNvPr id="47"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9"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52" name="Imagen 27" descr="btns">
            <a:hlinkClick r:id="" action="ppaction://hlinkshowjump?jump=next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53"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54" name="TextBox 47"/>
          <p:cNvSpPr txBox="1"/>
          <p:nvPr/>
        </p:nvSpPr>
        <p:spPr>
          <a:xfrm>
            <a:off x="1549386" y="5277659"/>
            <a:ext cx="8744938" cy="310341"/>
          </a:xfrm>
          <a:prstGeom prst="rect">
            <a:avLst/>
          </a:prstGeom>
          <a:noFill/>
        </p:spPr>
        <p:txBody>
          <a:bodyPr wrap="square" rtlCol="0">
            <a:spAutoFit/>
          </a:bodyPr>
          <a:lstStyle/>
          <a:p>
            <a:pPr>
              <a:lnSpc>
                <a:spcPts val="1660"/>
              </a:lnSpc>
            </a:pPr>
            <a:r>
              <a:rPr lang="en-US" altLang="zh-CN" sz="1100" dirty="0">
                <a:solidFill>
                  <a:srgbClr val="FFFFFF"/>
                </a:solidFill>
                <a:latin typeface="+mn-lt"/>
                <a:cs typeface="+mn-ea"/>
                <a:sym typeface="+mn-lt"/>
              </a:rPr>
              <a:t>https://medium.com/omdena/estimating-street-safeness-after-an-earthquake-with-deep-learning-f2ae50b9e25e</a:t>
            </a:r>
          </a:p>
        </p:txBody>
      </p:sp>
      <p:sp>
        <p:nvSpPr>
          <p:cNvPr id="55"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48" name="矩形 28"/>
          <p:cNvSpPr>
            <a:spLocks noChangeArrowheads="1"/>
          </p:cNvSpPr>
          <p:nvPr/>
        </p:nvSpPr>
        <p:spPr bwMode="auto">
          <a:xfrm rot="1839494" flipH="1">
            <a:off x="8762710" y="443511"/>
            <a:ext cx="2127508" cy="337185"/>
          </a:xfrm>
          <a:custGeom>
            <a:avLst/>
            <a:gdLst/>
            <a:ahLst/>
            <a:cxnLst>
              <a:cxn ang="3cd4">
                <a:pos x="hc" y="t"/>
              </a:cxn>
              <a:cxn ang="cd2">
                <a:pos x="l" y="vc"/>
              </a:cxn>
              <a:cxn ang="cd4">
                <a:pos x="hc" y="b"/>
              </a:cxn>
              <a:cxn ang="0">
                <a:pos x="r" y="vc"/>
              </a:cxn>
            </a:cxnLst>
            <a:rect l="l" t="t" r="r" b="b"/>
            <a:pathLst>
              <a:path w="3350" h="531">
                <a:moveTo>
                  <a:pt x="315" y="0"/>
                </a:moveTo>
                <a:lnTo>
                  <a:pt x="2455" y="0"/>
                </a:lnTo>
                <a:lnTo>
                  <a:pt x="3350" y="531"/>
                </a:lnTo>
                <a:lnTo>
                  <a:pt x="0" y="531"/>
                </a:lnTo>
                <a:lnTo>
                  <a:pt x="315" y="0"/>
                </a:lnTo>
                <a:close/>
              </a:path>
            </a:pathLst>
          </a:custGeom>
          <a:solidFill>
            <a:srgbClr val="403152"/>
          </a:solidFill>
          <a:ln>
            <a:noFill/>
          </a:ln>
        </p:spPr>
        <p:txBody>
          <a:bodyPr wrap="square" anchor="ctr">
            <a:noAutofit/>
          </a:bodyPr>
          <a:lstStyle/>
          <a:p>
            <a:pPr algn="ctr"/>
            <a:endParaRPr/>
          </a:p>
        </p:txBody>
      </p:sp>
      <p:cxnSp>
        <p:nvCxnSpPr>
          <p:cNvPr id="56" name="直接连接符 19"/>
          <p:cNvCxnSpPr/>
          <p:nvPr/>
        </p:nvCxnSpPr>
        <p:spPr>
          <a:xfrm flipH="1">
            <a:off x="3063296" y="986078"/>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7" name="椭圆 20"/>
          <p:cNvSpPr/>
          <p:nvPr/>
        </p:nvSpPr>
        <p:spPr>
          <a:xfrm>
            <a:off x="2351584" y="396216"/>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2600" dirty="0" smtClean="0">
                <a:cs typeface="+mn-ea"/>
                <a:sym typeface="+mn-lt"/>
              </a:rPr>
              <a:t>4.3</a:t>
            </a:r>
            <a:endParaRPr lang="zh-CN" altLang="en-US" sz="2600" dirty="0">
              <a:cs typeface="+mn-ea"/>
              <a:sym typeface="+mn-lt"/>
            </a:endParaRPr>
          </a:p>
        </p:txBody>
      </p:sp>
      <p:sp>
        <p:nvSpPr>
          <p:cNvPr id="58" name="Metin kutusu 57"/>
          <p:cNvSpPr txBox="1"/>
          <p:nvPr/>
        </p:nvSpPr>
        <p:spPr>
          <a:xfrm>
            <a:off x="5105856" y="652133"/>
            <a:ext cx="3398687" cy="584775"/>
          </a:xfrm>
          <a:prstGeom prst="rect">
            <a:avLst/>
          </a:prstGeom>
          <a:noFill/>
        </p:spPr>
        <p:txBody>
          <a:bodyPr wrap="square" rtlCol="0">
            <a:spAutoFit/>
          </a:bodyPr>
          <a:lstStyle/>
          <a:p>
            <a:r>
              <a:rPr lang="tr-TR" sz="3200" dirty="0" smtClean="0">
                <a:latin typeface="Bodoni MT" panose="02070603080606020203" pitchFamily="18" charset="0"/>
              </a:rPr>
              <a:t>Benzer Projeler</a:t>
            </a:r>
            <a:endParaRPr lang="en-US" sz="3200" dirty="0">
              <a:latin typeface="Bodoni MT" panose="02070603080606020203" pitchFamily="18" charset="0"/>
            </a:endParaRPr>
          </a:p>
        </p:txBody>
      </p:sp>
      <p:sp>
        <p:nvSpPr>
          <p:cNvPr id="43" name="Dikdörtgen 42"/>
          <p:cNvSpPr/>
          <p:nvPr/>
        </p:nvSpPr>
        <p:spPr>
          <a:xfrm>
            <a:off x="2199186" y="2024332"/>
            <a:ext cx="7747904" cy="2031325"/>
          </a:xfrm>
          <a:prstGeom prst="rect">
            <a:avLst/>
          </a:prstGeom>
        </p:spPr>
        <p:txBody>
          <a:bodyPr wrap="square">
            <a:spAutoFit/>
          </a:bodyPr>
          <a:lstStyle/>
          <a:p>
            <a:pPr algn="just"/>
            <a:r>
              <a:rPr lang="tr-TR" dirty="0">
                <a:latin typeface="Bodoni MT" panose="02070603080606020203" pitchFamily="18" charset="0"/>
              </a:rPr>
              <a:t>Deprem sonrasında yapısal koşullar elverişsiz, tehlikeli veya bilinmiyor olabilir. Dolayısıyla, deprem sonrasında “güvenli” olma ihtimali yüksek olan yollar kullanılmalı ve “güvensiz” olma ihtimali olan yollardan kaçınılmalıdır. </a:t>
            </a:r>
            <a:r>
              <a:rPr lang="tr-TR" dirty="0" err="1">
                <a:latin typeface="Bodoni MT" panose="02070603080606020203" pitchFamily="18" charset="0"/>
              </a:rPr>
              <a:t>Omdena</a:t>
            </a:r>
            <a:r>
              <a:rPr lang="tr-TR" dirty="0">
                <a:latin typeface="Bodoni MT" panose="02070603080606020203" pitchFamily="18" charset="0"/>
              </a:rPr>
              <a:t> ile </a:t>
            </a:r>
            <a:r>
              <a:rPr lang="tr-TR" dirty="0" err="1">
                <a:latin typeface="Bodoni MT" panose="02070603080606020203" pitchFamily="18" charset="0"/>
              </a:rPr>
              <a:t>Impact</a:t>
            </a:r>
            <a:r>
              <a:rPr lang="tr-TR" dirty="0">
                <a:latin typeface="Bodoni MT" panose="02070603080606020203" pitchFamily="18" charset="0"/>
              </a:rPr>
              <a:t> </a:t>
            </a:r>
            <a:r>
              <a:rPr lang="tr-TR" dirty="0" err="1">
                <a:latin typeface="Bodoni MT" panose="02070603080606020203" pitchFamily="18" charset="0"/>
              </a:rPr>
              <a:t>Hub</a:t>
            </a:r>
            <a:r>
              <a:rPr lang="tr-TR" dirty="0">
                <a:latin typeface="Bodoni MT" panose="02070603080606020203" pitchFamily="18" charset="0"/>
              </a:rPr>
              <a:t> İstanbul </a:t>
            </a:r>
            <a:r>
              <a:rPr lang="tr-TR" dirty="0" smtClean="0">
                <a:latin typeface="Bodoni MT" panose="02070603080606020203" pitchFamily="18" charset="0"/>
              </a:rPr>
              <a:t>işbirliği ile bir </a:t>
            </a:r>
            <a:r>
              <a:rPr lang="tr-TR" dirty="0">
                <a:latin typeface="Bodoni MT" panose="02070603080606020203" pitchFamily="18" charset="0"/>
              </a:rPr>
              <a:t>depremden sonra en güvenli yolu tahmin eden </a:t>
            </a:r>
            <a:r>
              <a:rPr lang="tr-TR" dirty="0" smtClean="0">
                <a:latin typeface="Bodoni MT" panose="02070603080606020203" pitchFamily="18" charset="0"/>
              </a:rPr>
              <a:t>yapay </a:t>
            </a:r>
            <a:r>
              <a:rPr lang="tr-TR" dirty="0">
                <a:latin typeface="Bodoni MT" panose="02070603080606020203" pitchFamily="18" charset="0"/>
              </a:rPr>
              <a:t>zeka projesi üzerinde </a:t>
            </a:r>
            <a:r>
              <a:rPr lang="tr-TR" dirty="0" smtClean="0">
                <a:latin typeface="Bodoni MT" panose="02070603080606020203" pitchFamily="18" charset="0"/>
              </a:rPr>
              <a:t>çalışılmıştır. </a:t>
            </a:r>
            <a:r>
              <a:rPr lang="tr-TR" dirty="0">
                <a:latin typeface="Bodoni MT" panose="02070603080606020203" pitchFamily="18" charset="0"/>
              </a:rPr>
              <a:t>Bu proje, depremzedelerin güvenli bir noktaya ulaşması sağlamayı, kurtarma görevlerinin düzenlenmesini ve aileleri birleştirmeyi amaçlar.</a:t>
            </a:r>
          </a:p>
        </p:txBody>
      </p:sp>
      <p:sp>
        <p:nvSpPr>
          <p:cNvPr id="50" name="Dikdörtgen 49"/>
          <p:cNvSpPr/>
          <p:nvPr/>
        </p:nvSpPr>
        <p:spPr>
          <a:xfrm>
            <a:off x="3579114" y="1312333"/>
            <a:ext cx="4988049" cy="646331"/>
          </a:xfrm>
          <a:prstGeom prst="rect">
            <a:avLst/>
          </a:prstGeom>
        </p:spPr>
        <p:txBody>
          <a:bodyPr wrap="square">
            <a:spAutoFit/>
          </a:bodyPr>
          <a:lstStyle/>
          <a:p>
            <a:pPr algn="ctr"/>
            <a:r>
              <a:rPr lang="tr-TR" b="1" dirty="0">
                <a:latin typeface="Bodoni MT" panose="02070603080606020203" pitchFamily="18" charset="0"/>
                <a:cs typeface="Arial" panose="020B0604020202020204" pitchFamily="34" charset="0"/>
              </a:rPr>
              <a:t>Derin Öğrenme ile Deprem Sonrası Sokak Güvenliğini Tahmin Etme</a:t>
            </a:r>
          </a:p>
        </p:txBody>
      </p:sp>
      <p:sp>
        <p:nvSpPr>
          <p:cNvPr id="51"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Tree>
    <p:extLst>
      <p:ext uri="{BB962C8B-B14F-4D97-AF65-F5344CB8AC3E}">
        <p14:creationId xmlns:p14="http://schemas.microsoft.com/office/powerpoint/2010/main" val="18399447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p:tgtEl>
                                          <p:spTgt spid="30"/>
                                        </p:tgtEl>
                                        <p:attrNameLst>
                                          <p:attrName>ppt_y</p:attrName>
                                        </p:attrNameLst>
                                      </p:cBhvr>
                                      <p:tavLst>
                                        <p:tav tm="0">
                                          <p:val>
                                            <p:strVal val="#ppt_y+#ppt_h*1.125000"/>
                                          </p:val>
                                        </p:tav>
                                        <p:tav tm="100000">
                                          <p:val>
                                            <p:strVal val="#ppt_y"/>
                                          </p:val>
                                        </p:tav>
                                      </p:tavLst>
                                    </p:anim>
                                    <p:animEffect transition="in" filter="wipe(up)">
                                      <p:cBhvr>
                                        <p:cTn id="18" dur="500"/>
                                        <p:tgtEl>
                                          <p:spTgt spid="30"/>
                                        </p:tgtEl>
                                      </p:cBhvr>
                                    </p:animEffect>
                                  </p:childTnLst>
                                </p:cTn>
                              </p:par>
                              <p:par>
                                <p:cTn id="19" presetID="1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par>
                                <p:cTn id="23" presetID="12" presetClass="entr" presetSubtype="4"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p:tgtEl>
                                          <p:spTgt spid="41"/>
                                        </p:tgtEl>
                                        <p:attrNameLst>
                                          <p:attrName>ppt_y</p:attrName>
                                        </p:attrNameLst>
                                      </p:cBhvr>
                                      <p:tavLst>
                                        <p:tav tm="0">
                                          <p:val>
                                            <p:strVal val="#ppt_y+#ppt_h*1.125000"/>
                                          </p:val>
                                        </p:tav>
                                        <p:tav tm="100000">
                                          <p:val>
                                            <p:strVal val="#ppt_y"/>
                                          </p:val>
                                        </p:tav>
                                      </p:tavLst>
                                    </p:anim>
                                    <p:animEffect transition="in" filter="wipe(up)">
                                      <p:cBhvr>
                                        <p:cTn id="26" dur="500"/>
                                        <p:tgtEl>
                                          <p:spTgt spid="41"/>
                                        </p:tgtEl>
                                      </p:cBhvr>
                                    </p:animEffect>
                                  </p:childTnLst>
                                </p:cTn>
                              </p:par>
                              <p:par>
                                <p:cTn id="27" presetID="1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p:tgtEl>
                                          <p:spTgt spid="44"/>
                                        </p:tgtEl>
                                        <p:attrNameLst>
                                          <p:attrName>ppt_y</p:attrName>
                                        </p:attrNameLst>
                                      </p:cBhvr>
                                      <p:tavLst>
                                        <p:tav tm="0">
                                          <p:val>
                                            <p:strVal val="#ppt_y+#ppt_h*1.125000"/>
                                          </p:val>
                                        </p:tav>
                                        <p:tav tm="100000">
                                          <p:val>
                                            <p:strVal val="#ppt_y"/>
                                          </p:val>
                                        </p:tav>
                                      </p:tavLst>
                                    </p:anim>
                                    <p:animEffect transition="in" filter="wipe(up)">
                                      <p:cBhvr>
                                        <p:cTn id="30" dur="500"/>
                                        <p:tgtEl>
                                          <p:spTgt spid="44"/>
                                        </p:tgtEl>
                                      </p:cBhvr>
                                    </p:animEffect>
                                  </p:childTnLst>
                                </p:cTn>
                              </p:par>
                              <p:par>
                                <p:cTn id="31" presetID="12" presetClass="entr" presetSubtype="4"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p:tgtEl>
                                          <p:spTgt spid="45"/>
                                        </p:tgtEl>
                                        <p:attrNameLst>
                                          <p:attrName>ppt_y</p:attrName>
                                        </p:attrNameLst>
                                      </p:cBhvr>
                                      <p:tavLst>
                                        <p:tav tm="0">
                                          <p:val>
                                            <p:strVal val="#ppt_y+#ppt_h*1.125000"/>
                                          </p:val>
                                        </p:tav>
                                        <p:tav tm="100000">
                                          <p:val>
                                            <p:strVal val="#ppt_y"/>
                                          </p:val>
                                        </p:tav>
                                      </p:tavLst>
                                    </p:anim>
                                    <p:animEffect transition="in" filter="wipe(up)">
                                      <p:cBhvr>
                                        <p:cTn id="34" dur="500"/>
                                        <p:tgtEl>
                                          <p:spTgt spid="4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p:tgtEl>
                                          <p:spTgt spid="47"/>
                                        </p:tgtEl>
                                        <p:attrNameLst>
                                          <p:attrName>ppt_y</p:attrName>
                                        </p:attrNameLst>
                                      </p:cBhvr>
                                      <p:tavLst>
                                        <p:tav tm="0">
                                          <p:val>
                                            <p:strVal val="#ppt_y+#ppt_h*1.125000"/>
                                          </p:val>
                                        </p:tav>
                                        <p:tav tm="100000">
                                          <p:val>
                                            <p:strVal val="#ppt_y"/>
                                          </p:val>
                                        </p:tav>
                                      </p:tavLst>
                                    </p:anim>
                                    <p:animEffect transition="in" filter="wipe(up)">
                                      <p:cBhvr>
                                        <p:cTn id="42" dur="500"/>
                                        <p:tgtEl>
                                          <p:spTgt spid="47"/>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p:tgtEl>
                                          <p:spTgt spid="49"/>
                                        </p:tgtEl>
                                        <p:attrNameLst>
                                          <p:attrName>ppt_y</p:attrName>
                                        </p:attrNameLst>
                                      </p:cBhvr>
                                      <p:tavLst>
                                        <p:tav tm="0">
                                          <p:val>
                                            <p:strVal val="#ppt_y+#ppt_h*1.125000"/>
                                          </p:val>
                                        </p:tav>
                                        <p:tav tm="100000">
                                          <p:val>
                                            <p:strVal val="#ppt_y"/>
                                          </p:val>
                                        </p:tav>
                                      </p:tavLst>
                                    </p:anim>
                                    <p:animEffect transition="in" filter="wipe(up)">
                                      <p:cBhvr>
                                        <p:cTn id="46" dur="500"/>
                                        <p:tgtEl>
                                          <p:spTgt spid="49"/>
                                        </p:tgtEl>
                                      </p:cBhvr>
                                    </p:animEffect>
                                  </p:childTnLst>
                                </p:cTn>
                              </p:par>
                              <p:par>
                                <p:cTn id="47" presetID="12" presetClass="entr" presetSubtype="4"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additive="base">
                                        <p:cTn id="49" dur="500"/>
                                        <p:tgtEl>
                                          <p:spTgt spid="52"/>
                                        </p:tgtEl>
                                        <p:attrNameLst>
                                          <p:attrName>ppt_y</p:attrName>
                                        </p:attrNameLst>
                                      </p:cBhvr>
                                      <p:tavLst>
                                        <p:tav tm="0">
                                          <p:val>
                                            <p:strVal val="#ppt_y+#ppt_h*1.125000"/>
                                          </p:val>
                                        </p:tav>
                                        <p:tav tm="100000">
                                          <p:val>
                                            <p:strVal val="#ppt_y"/>
                                          </p:val>
                                        </p:tav>
                                      </p:tavLst>
                                    </p:anim>
                                    <p:animEffect transition="in" filter="wipe(up)">
                                      <p:cBhvr>
                                        <p:cTn id="50" dur="500"/>
                                        <p:tgtEl>
                                          <p:spTgt spid="52"/>
                                        </p:tgtEl>
                                      </p:cBhvr>
                                    </p:animEffect>
                                  </p:childTnLst>
                                </p:cTn>
                              </p:par>
                              <p:par>
                                <p:cTn id="51" presetID="12" presetClass="entr" presetSubtype="4"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p:tgtEl>
                                          <p:spTgt spid="53"/>
                                        </p:tgtEl>
                                        <p:attrNameLst>
                                          <p:attrName>ppt_y</p:attrName>
                                        </p:attrNameLst>
                                      </p:cBhvr>
                                      <p:tavLst>
                                        <p:tav tm="0">
                                          <p:val>
                                            <p:strVal val="#ppt_y+#ppt_h*1.125000"/>
                                          </p:val>
                                        </p:tav>
                                        <p:tav tm="100000">
                                          <p:val>
                                            <p:strVal val="#ppt_y"/>
                                          </p:val>
                                        </p:tav>
                                      </p:tavLst>
                                    </p:anim>
                                    <p:animEffect transition="in" filter="wipe(up)">
                                      <p:cBhvr>
                                        <p:cTn id="54" dur="500"/>
                                        <p:tgtEl>
                                          <p:spTgt spid="5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500"/>
                                        <p:tgtEl>
                                          <p:spTgt spid="54"/>
                                        </p:tgtEl>
                                        <p:attrNameLst>
                                          <p:attrName>ppt_y</p:attrName>
                                        </p:attrNameLst>
                                      </p:cBhvr>
                                      <p:tavLst>
                                        <p:tav tm="0">
                                          <p:val>
                                            <p:strVal val="#ppt_y+#ppt_h*1.125000"/>
                                          </p:val>
                                        </p:tav>
                                        <p:tav tm="100000">
                                          <p:val>
                                            <p:strVal val="#ppt_y"/>
                                          </p:val>
                                        </p:tav>
                                      </p:tavLst>
                                    </p:anim>
                                    <p:animEffect transition="in" filter="wipe(up)">
                                      <p:cBhvr>
                                        <p:cTn id="58" dur="500"/>
                                        <p:tgtEl>
                                          <p:spTgt spid="54"/>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p:tgtEl>
                                          <p:spTgt spid="55"/>
                                        </p:tgtEl>
                                        <p:attrNameLst>
                                          <p:attrName>ppt_y</p:attrName>
                                        </p:attrNameLst>
                                      </p:cBhvr>
                                      <p:tavLst>
                                        <p:tav tm="0">
                                          <p:val>
                                            <p:strVal val="#ppt_y+#ppt_h*1.125000"/>
                                          </p:val>
                                        </p:tav>
                                        <p:tav tm="100000">
                                          <p:val>
                                            <p:strVal val="#ppt_y"/>
                                          </p:val>
                                        </p:tav>
                                      </p:tavLst>
                                    </p:anim>
                                    <p:animEffect transition="in" filter="wipe(up)">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heel(1)">
                                      <p:cBhvr>
                                        <p:cTn id="67" dur="2000"/>
                                        <p:tgtEl>
                                          <p:spTgt spid="48"/>
                                        </p:tgtEl>
                                      </p:cBhvr>
                                    </p:animEffect>
                                  </p:childTnLst>
                                </p:cTn>
                              </p:par>
                              <p:par>
                                <p:cTn id="68" presetID="21" presetClass="entr" presetSubtype="1"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heel(1)">
                                      <p:cBhvr>
                                        <p:cTn id="70" dur="2000"/>
                                        <p:tgtEl>
                                          <p:spTgt spid="56"/>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heel(1)">
                                      <p:cBhvr>
                                        <p:cTn id="73" dur="2000"/>
                                        <p:tgtEl>
                                          <p:spTgt spid="57"/>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p:tgtEl>
                                          <p:spTgt spid="51"/>
                                        </p:tgtEl>
                                        <p:attrNameLst>
                                          <p:attrName>ppt_y</p:attrName>
                                        </p:attrNameLst>
                                      </p:cBhvr>
                                      <p:tavLst>
                                        <p:tav tm="0">
                                          <p:val>
                                            <p:strVal val="#ppt_y+#ppt_h*1.125000"/>
                                          </p:val>
                                        </p:tav>
                                        <p:tav tm="100000">
                                          <p:val>
                                            <p:strVal val="#ppt_y"/>
                                          </p:val>
                                        </p:tav>
                                      </p:tavLst>
                                    </p:anim>
                                    <p:animEffect transition="in" filter="wipe(up)">
                                      <p:cBhvr>
                                        <p:cTn id="7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30" grpId="0" animBg="1"/>
      <p:bldP spid="46" grpId="0"/>
      <p:bldP spid="47" grpId="0"/>
      <p:bldP spid="49" grpId="0"/>
      <p:bldP spid="54" grpId="0"/>
      <p:bldP spid="55" grpId="0"/>
      <p:bldP spid="48" grpId="0" animBg="1"/>
      <p:bldP spid="57" grpId="0" animBg="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3022" y="-49530"/>
            <a:ext cx="12212320" cy="6907530"/>
            <a:chOff x="0" y="-23"/>
            <a:chExt cx="19232" cy="10878"/>
          </a:xfrm>
        </p:grpSpPr>
        <p:grpSp>
          <p:nvGrpSpPr>
            <p:cNvPr id="19" name="组合 18"/>
            <p:cNvGrpSpPr/>
            <p:nvPr/>
          </p:nvGrpSpPr>
          <p:grpSpPr>
            <a:xfrm>
              <a:off x="0" y="-23"/>
              <a:ext cx="19232" cy="10878"/>
              <a:chOff x="0" y="-23"/>
              <a:chExt cx="19232" cy="10878"/>
            </a:xfrm>
          </p:grpSpPr>
          <p:pic>
            <p:nvPicPr>
              <p:cNvPr id="21" name="图片 20"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3" name="图片 22"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7" name="矩形 26"/>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10" name="2 Marcador de contenido"/>
          <p:cNvSpPr txBox="1"/>
          <p:nvPr/>
        </p:nvSpPr>
        <p:spPr bwMode="auto">
          <a:xfrm>
            <a:off x="2965450" y="2449354"/>
            <a:ext cx="2625725" cy="658813"/>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spcBef>
                <a:spcPct val="20000"/>
              </a:spcBef>
              <a:buFont typeface="Arial" panose="020B0604020202020204" pitchFamily="34" charset="0"/>
              <a:buNone/>
            </a:pPr>
            <a:endParaRPr/>
          </a:p>
        </p:txBody>
      </p:sp>
      <p:sp>
        <p:nvSpPr>
          <p:cNvPr id="24" name="矩形 23"/>
          <p:cNvSpPr/>
          <p:nvPr/>
        </p:nvSpPr>
        <p:spPr>
          <a:xfrm>
            <a:off x="8372380" y="683404"/>
            <a:ext cx="1099820" cy="368300"/>
          </a:xfrm>
          <a:prstGeom prst="rect">
            <a:avLst/>
          </a:prstGeom>
        </p:spPr>
        <p:txBody>
          <a:bodyPr wrap="none">
            <a:spAutoFit/>
          </a:bodyPr>
          <a:lstStyle/>
          <a:p>
            <a:endParaRPr/>
          </a:p>
        </p:txBody>
      </p:sp>
      <p:sp>
        <p:nvSpPr>
          <p:cNvPr id="30" name="矩形 29"/>
          <p:cNvSpPr/>
          <p:nvPr/>
        </p:nvSpPr>
        <p:spPr>
          <a:xfrm>
            <a:off x="1468118" y="5596890"/>
            <a:ext cx="914400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Imagen 5" descr="C:\Users\Design\Documents\Edu\Product Launch\shadow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41"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4" name="27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5" name="28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6" name="29 CuadroTexto"/>
          <p:cNvSpPr txBox="1">
            <a:spLocks noChangeArrowheads="1"/>
          </p:cNvSpPr>
          <p:nvPr/>
        </p:nvSpPr>
        <p:spPr bwMode="auto">
          <a:xfrm>
            <a:off x="5742351" y="6015718"/>
            <a:ext cx="303288"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12</a:t>
            </a:r>
            <a:endParaRPr lang="en-US" altLang="es-HN" sz="1000" b="1" dirty="0">
              <a:solidFill>
                <a:srgbClr val="0EB1E7"/>
              </a:solidFill>
              <a:latin typeface="+mn-lt"/>
              <a:cs typeface="+mn-ea"/>
              <a:sym typeface="+mn-lt"/>
            </a:endParaRPr>
          </a:p>
        </p:txBody>
      </p:sp>
      <p:sp>
        <p:nvSpPr>
          <p:cNvPr id="47"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9"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52" name="Imagen 27" descr="btns">
            <a:hlinkClick r:id="" action="ppaction://hlinkshowjump?jump=next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53"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54" name="TextBox 47"/>
          <p:cNvSpPr txBox="1"/>
          <p:nvPr/>
        </p:nvSpPr>
        <p:spPr>
          <a:xfrm>
            <a:off x="1549386" y="5277659"/>
            <a:ext cx="8744938" cy="310341"/>
          </a:xfrm>
          <a:prstGeom prst="rect">
            <a:avLst/>
          </a:prstGeom>
          <a:noFill/>
        </p:spPr>
        <p:txBody>
          <a:bodyPr wrap="square" rtlCol="0">
            <a:spAutoFit/>
          </a:bodyPr>
          <a:lstStyle/>
          <a:p>
            <a:pPr>
              <a:lnSpc>
                <a:spcPts val="1660"/>
              </a:lnSpc>
            </a:pPr>
            <a:r>
              <a:rPr lang="en-US" altLang="zh-CN" sz="1100" dirty="0">
                <a:solidFill>
                  <a:srgbClr val="FFFFFF"/>
                </a:solidFill>
                <a:latin typeface="+mn-lt"/>
                <a:cs typeface="+mn-ea"/>
                <a:sym typeface="+mn-lt"/>
              </a:rPr>
              <a:t>https://www.researchgate.net/publication/328162858_AFETLERDE_KARAR_DESTEK_SISTEMI_MOBIL_UYGULAMA_ORNEGI</a:t>
            </a:r>
          </a:p>
        </p:txBody>
      </p:sp>
      <p:sp>
        <p:nvSpPr>
          <p:cNvPr id="55"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48" name="矩形 28"/>
          <p:cNvSpPr>
            <a:spLocks noChangeArrowheads="1"/>
          </p:cNvSpPr>
          <p:nvPr/>
        </p:nvSpPr>
        <p:spPr bwMode="auto">
          <a:xfrm rot="1839494" flipH="1">
            <a:off x="8762710" y="443511"/>
            <a:ext cx="2127508" cy="337185"/>
          </a:xfrm>
          <a:custGeom>
            <a:avLst/>
            <a:gdLst/>
            <a:ahLst/>
            <a:cxnLst>
              <a:cxn ang="3cd4">
                <a:pos x="hc" y="t"/>
              </a:cxn>
              <a:cxn ang="cd2">
                <a:pos x="l" y="vc"/>
              </a:cxn>
              <a:cxn ang="cd4">
                <a:pos x="hc" y="b"/>
              </a:cxn>
              <a:cxn ang="0">
                <a:pos x="r" y="vc"/>
              </a:cxn>
            </a:cxnLst>
            <a:rect l="l" t="t" r="r" b="b"/>
            <a:pathLst>
              <a:path w="3350" h="531">
                <a:moveTo>
                  <a:pt x="315" y="0"/>
                </a:moveTo>
                <a:lnTo>
                  <a:pt x="2455" y="0"/>
                </a:lnTo>
                <a:lnTo>
                  <a:pt x="3350" y="531"/>
                </a:lnTo>
                <a:lnTo>
                  <a:pt x="0" y="531"/>
                </a:lnTo>
                <a:lnTo>
                  <a:pt x="315" y="0"/>
                </a:lnTo>
                <a:close/>
              </a:path>
            </a:pathLst>
          </a:custGeom>
          <a:solidFill>
            <a:srgbClr val="403152"/>
          </a:solidFill>
          <a:ln>
            <a:noFill/>
          </a:ln>
        </p:spPr>
        <p:txBody>
          <a:bodyPr wrap="square" anchor="ctr">
            <a:noAutofit/>
          </a:bodyPr>
          <a:lstStyle/>
          <a:p>
            <a:pPr algn="ctr"/>
            <a:endParaRPr/>
          </a:p>
        </p:txBody>
      </p:sp>
      <p:cxnSp>
        <p:nvCxnSpPr>
          <p:cNvPr id="56" name="直接连接符 19"/>
          <p:cNvCxnSpPr/>
          <p:nvPr/>
        </p:nvCxnSpPr>
        <p:spPr>
          <a:xfrm flipH="1">
            <a:off x="3063296" y="986078"/>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7" name="椭圆 20"/>
          <p:cNvSpPr/>
          <p:nvPr/>
        </p:nvSpPr>
        <p:spPr>
          <a:xfrm>
            <a:off x="2351584" y="396216"/>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2600" dirty="0" smtClean="0">
                <a:cs typeface="+mn-ea"/>
                <a:sym typeface="+mn-lt"/>
              </a:rPr>
              <a:t>4.4</a:t>
            </a:r>
            <a:endParaRPr lang="zh-CN" altLang="en-US" sz="2600" dirty="0">
              <a:cs typeface="+mn-ea"/>
              <a:sym typeface="+mn-lt"/>
            </a:endParaRPr>
          </a:p>
        </p:txBody>
      </p:sp>
      <p:sp>
        <p:nvSpPr>
          <p:cNvPr id="58" name="Metin kutusu 57"/>
          <p:cNvSpPr txBox="1"/>
          <p:nvPr/>
        </p:nvSpPr>
        <p:spPr>
          <a:xfrm>
            <a:off x="5105856" y="652133"/>
            <a:ext cx="3398687" cy="584775"/>
          </a:xfrm>
          <a:prstGeom prst="rect">
            <a:avLst/>
          </a:prstGeom>
          <a:noFill/>
        </p:spPr>
        <p:txBody>
          <a:bodyPr wrap="square" rtlCol="0">
            <a:spAutoFit/>
          </a:bodyPr>
          <a:lstStyle/>
          <a:p>
            <a:r>
              <a:rPr lang="tr-TR" sz="3200" dirty="0" smtClean="0">
                <a:latin typeface="Bodoni MT" panose="02070603080606020203" pitchFamily="18" charset="0"/>
              </a:rPr>
              <a:t>Benzer Projeler</a:t>
            </a:r>
            <a:endParaRPr lang="en-US" sz="3200" dirty="0">
              <a:latin typeface="Bodoni MT" panose="02070603080606020203" pitchFamily="18" charset="0"/>
            </a:endParaRPr>
          </a:p>
        </p:txBody>
      </p:sp>
      <p:sp>
        <p:nvSpPr>
          <p:cNvPr id="43" name="Dikdörtgen 42"/>
          <p:cNvSpPr/>
          <p:nvPr/>
        </p:nvSpPr>
        <p:spPr>
          <a:xfrm>
            <a:off x="1851346" y="1875495"/>
            <a:ext cx="4055835" cy="3416320"/>
          </a:xfrm>
          <a:prstGeom prst="rect">
            <a:avLst/>
          </a:prstGeom>
        </p:spPr>
        <p:txBody>
          <a:bodyPr wrap="square">
            <a:spAutoFit/>
          </a:bodyPr>
          <a:lstStyle/>
          <a:p>
            <a:r>
              <a:rPr lang="tr-TR" dirty="0" smtClean="0">
                <a:latin typeface="Bodoni MT" panose="02070603080606020203" pitchFamily="18" charset="0"/>
              </a:rPr>
              <a:t>Bu çalışmada, bir </a:t>
            </a:r>
            <a:r>
              <a:rPr lang="tr-TR" dirty="0">
                <a:latin typeface="Bodoni MT" panose="02070603080606020203" pitchFamily="18" charset="0"/>
              </a:rPr>
              <a:t>afet sonrasında yöneticilerin karar vermesini kolaylaştıracak bilgisayar destekli </a:t>
            </a:r>
            <a:r>
              <a:rPr lang="tr-TR" dirty="0" smtClean="0">
                <a:latin typeface="Bodoni MT" panose="02070603080606020203" pitchFamily="18" charset="0"/>
              </a:rPr>
              <a:t>karar verme </a:t>
            </a:r>
            <a:r>
              <a:rPr lang="tr-TR" dirty="0">
                <a:latin typeface="Bodoni MT" panose="02070603080606020203" pitchFamily="18" charset="0"/>
              </a:rPr>
              <a:t>(KDS) algoritması tasarlanmıştır. Geliştirilen algoritma içerinde karar verme fonksiyonu </a:t>
            </a:r>
            <a:r>
              <a:rPr lang="tr-TR" dirty="0" smtClean="0">
                <a:latin typeface="Bodoni MT" panose="02070603080606020203" pitchFamily="18" charset="0"/>
              </a:rPr>
              <a:t>şablonu oluşturulmuş </a:t>
            </a:r>
            <a:r>
              <a:rPr lang="tr-TR" dirty="0">
                <a:latin typeface="Bodoni MT" panose="02070603080606020203" pitchFamily="18" charset="0"/>
              </a:rPr>
              <a:t>ve karar önermelerinin bu algoritma içerisinde uygulanması sağlanmıştır. </a:t>
            </a:r>
            <a:endParaRPr lang="tr-TR" dirty="0" smtClean="0">
              <a:latin typeface="Bodoni MT" panose="02070603080606020203" pitchFamily="18" charset="0"/>
            </a:endParaRPr>
          </a:p>
          <a:p>
            <a:r>
              <a:rPr lang="tr-TR" dirty="0" smtClean="0">
                <a:latin typeface="Bodoni MT" panose="02070603080606020203" pitchFamily="18" charset="0"/>
              </a:rPr>
              <a:t>Gelecekte, yazılım </a:t>
            </a:r>
            <a:r>
              <a:rPr lang="tr-TR" dirty="0">
                <a:latin typeface="Bodoni MT" panose="02070603080606020203" pitchFamily="18" charset="0"/>
              </a:rPr>
              <a:t>destekli yönetim sistemlerinde yapay zeka </a:t>
            </a:r>
            <a:r>
              <a:rPr lang="tr-TR" dirty="0" smtClean="0">
                <a:latin typeface="Bodoni MT" panose="02070603080606020203" pitchFamily="18" charset="0"/>
              </a:rPr>
              <a:t>konusunun uygulanması konunun uygulamadaki eksiklerini giderebilecektir.</a:t>
            </a:r>
            <a:endParaRPr lang="tr-TR" dirty="0">
              <a:latin typeface="Bodoni MT" panose="02070603080606020203" pitchFamily="18" charset="0"/>
            </a:endParaRPr>
          </a:p>
        </p:txBody>
      </p:sp>
      <p:sp>
        <p:nvSpPr>
          <p:cNvPr id="50" name="Dikdörtgen 49"/>
          <p:cNvSpPr/>
          <p:nvPr/>
        </p:nvSpPr>
        <p:spPr>
          <a:xfrm>
            <a:off x="3295479" y="1360435"/>
            <a:ext cx="5730091" cy="369332"/>
          </a:xfrm>
          <a:prstGeom prst="rect">
            <a:avLst/>
          </a:prstGeom>
        </p:spPr>
        <p:txBody>
          <a:bodyPr wrap="square">
            <a:spAutoFit/>
          </a:bodyPr>
          <a:lstStyle/>
          <a:p>
            <a:pPr algn="ctr"/>
            <a:r>
              <a:rPr lang="tr-TR" b="1" dirty="0" smtClean="0">
                <a:latin typeface="Bodoni MT" panose="02070603080606020203" pitchFamily="18" charset="0"/>
                <a:cs typeface="Arial" panose="020B0604020202020204" pitchFamily="34" charset="0"/>
              </a:rPr>
              <a:t>Afetlerde Karar Destek Sistemi: Mobil Uygulama Örneği</a:t>
            </a:r>
            <a:endParaRPr lang="tr-TR" b="1" dirty="0">
              <a:latin typeface="Bodoni MT" panose="02070603080606020203" pitchFamily="18" charset="0"/>
              <a:cs typeface="Arial" panose="020B0604020202020204" pitchFamily="34" charset="0"/>
            </a:endParaRPr>
          </a:p>
        </p:txBody>
      </p:sp>
      <p:sp>
        <p:nvSpPr>
          <p:cNvPr id="51"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pic>
        <p:nvPicPr>
          <p:cNvPr id="3" name="Resim 2"/>
          <p:cNvPicPr>
            <a:picLocks noChangeAspect="1"/>
          </p:cNvPicPr>
          <p:nvPr/>
        </p:nvPicPr>
        <p:blipFill>
          <a:blip r:embed="rId9"/>
          <a:stretch>
            <a:fillRect/>
          </a:stretch>
        </p:blipFill>
        <p:spPr>
          <a:xfrm>
            <a:off x="6054725" y="2095661"/>
            <a:ext cx="4429801" cy="2827382"/>
          </a:xfrm>
          <a:prstGeom prst="rect">
            <a:avLst/>
          </a:prstGeom>
        </p:spPr>
      </p:pic>
      <p:sp>
        <p:nvSpPr>
          <p:cNvPr id="4" name="Dikdörtgen 3"/>
          <p:cNvSpPr/>
          <p:nvPr/>
        </p:nvSpPr>
        <p:spPr>
          <a:xfrm>
            <a:off x="6764199" y="4890267"/>
            <a:ext cx="3408947" cy="307777"/>
          </a:xfrm>
          <a:prstGeom prst="rect">
            <a:avLst/>
          </a:prstGeom>
        </p:spPr>
        <p:txBody>
          <a:bodyPr wrap="none">
            <a:spAutoFit/>
          </a:bodyPr>
          <a:lstStyle/>
          <a:p>
            <a:r>
              <a:rPr lang="en-US" sz="1400" dirty="0" smtClean="0"/>
              <a:t>KDS </a:t>
            </a:r>
            <a:r>
              <a:rPr lang="en-US" sz="1400" dirty="0" err="1"/>
              <a:t>Kritik</a:t>
            </a:r>
            <a:r>
              <a:rPr lang="en-US" sz="1400" dirty="0"/>
              <a:t> </a:t>
            </a:r>
            <a:r>
              <a:rPr lang="en-US" sz="1400" dirty="0" err="1"/>
              <a:t>Temel</a:t>
            </a:r>
            <a:r>
              <a:rPr lang="en-US" sz="1400" dirty="0"/>
              <a:t> </a:t>
            </a:r>
            <a:r>
              <a:rPr lang="en-US" sz="1400" dirty="0" err="1"/>
              <a:t>Süreçlere</a:t>
            </a:r>
            <a:r>
              <a:rPr lang="en-US" sz="1400" dirty="0"/>
              <a:t> </a:t>
            </a:r>
            <a:r>
              <a:rPr lang="en-US" sz="1400" dirty="0" err="1"/>
              <a:t>Ait</a:t>
            </a:r>
            <a:r>
              <a:rPr lang="en-US" sz="1400" dirty="0"/>
              <a:t> </a:t>
            </a:r>
            <a:r>
              <a:rPr lang="en-US" sz="1400" dirty="0" err="1"/>
              <a:t>Bağıntılar</a:t>
            </a:r>
            <a:endParaRPr lang="en-US" sz="1400" dirty="0"/>
          </a:p>
        </p:txBody>
      </p:sp>
    </p:spTree>
    <p:extLst>
      <p:ext uri="{BB962C8B-B14F-4D97-AF65-F5344CB8AC3E}">
        <p14:creationId xmlns:p14="http://schemas.microsoft.com/office/powerpoint/2010/main" val="8506228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p:tgtEl>
                                          <p:spTgt spid="30"/>
                                        </p:tgtEl>
                                        <p:attrNameLst>
                                          <p:attrName>ppt_y</p:attrName>
                                        </p:attrNameLst>
                                      </p:cBhvr>
                                      <p:tavLst>
                                        <p:tav tm="0">
                                          <p:val>
                                            <p:strVal val="#ppt_y+#ppt_h*1.125000"/>
                                          </p:val>
                                        </p:tav>
                                        <p:tav tm="100000">
                                          <p:val>
                                            <p:strVal val="#ppt_y"/>
                                          </p:val>
                                        </p:tav>
                                      </p:tavLst>
                                    </p:anim>
                                    <p:animEffect transition="in" filter="wipe(up)">
                                      <p:cBhvr>
                                        <p:cTn id="18" dur="500"/>
                                        <p:tgtEl>
                                          <p:spTgt spid="30"/>
                                        </p:tgtEl>
                                      </p:cBhvr>
                                    </p:animEffect>
                                  </p:childTnLst>
                                </p:cTn>
                              </p:par>
                              <p:par>
                                <p:cTn id="19" presetID="1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par>
                                <p:cTn id="23" presetID="12" presetClass="entr" presetSubtype="4"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p:tgtEl>
                                          <p:spTgt spid="41"/>
                                        </p:tgtEl>
                                        <p:attrNameLst>
                                          <p:attrName>ppt_y</p:attrName>
                                        </p:attrNameLst>
                                      </p:cBhvr>
                                      <p:tavLst>
                                        <p:tav tm="0">
                                          <p:val>
                                            <p:strVal val="#ppt_y+#ppt_h*1.125000"/>
                                          </p:val>
                                        </p:tav>
                                        <p:tav tm="100000">
                                          <p:val>
                                            <p:strVal val="#ppt_y"/>
                                          </p:val>
                                        </p:tav>
                                      </p:tavLst>
                                    </p:anim>
                                    <p:animEffect transition="in" filter="wipe(up)">
                                      <p:cBhvr>
                                        <p:cTn id="26" dur="500"/>
                                        <p:tgtEl>
                                          <p:spTgt spid="41"/>
                                        </p:tgtEl>
                                      </p:cBhvr>
                                    </p:animEffect>
                                  </p:childTnLst>
                                </p:cTn>
                              </p:par>
                              <p:par>
                                <p:cTn id="27" presetID="1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p:tgtEl>
                                          <p:spTgt spid="44"/>
                                        </p:tgtEl>
                                        <p:attrNameLst>
                                          <p:attrName>ppt_y</p:attrName>
                                        </p:attrNameLst>
                                      </p:cBhvr>
                                      <p:tavLst>
                                        <p:tav tm="0">
                                          <p:val>
                                            <p:strVal val="#ppt_y+#ppt_h*1.125000"/>
                                          </p:val>
                                        </p:tav>
                                        <p:tav tm="100000">
                                          <p:val>
                                            <p:strVal val="#ppt_y"/>
                                          </p:val>
                                        </p:tav>
                                      </p:tavLst>
                                    </p:anim>
                                    <p:animEffect transition="in" filter="wipe(up)">
                                      <p:cBhvr>
                                        <p:cTn id="30" dur="500"/>
                                        <p:tgtEl>
                                          <p:spTgt spid="44"/>
                                        </p:tgtEl>
                                      </p:cBhvr>
                                    </p:animEffect>
                                  </p:childTnLst>
                                </p:cTn>
                              </p:par>
                              <p:par>
                                <p:cTn id="31" presetID="12" presetClass="entr" presetSubtype="4"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p:tgtEl>
                                          <p:spTgt spid="45"/>
                                        </p:tgtEl>
                                        <p:attrNameLst>
                                          <p:attrName>ppt_y</p:attrName>
                                        </p:attrNameLst>
                                      </p:cBhvr>
                                      <p:tavLst>
                                        <p:tav tm="0">
                                          <p:val>
                                            <p:strVal val="#ppt_y+#ppt_h*1.125000"/>
                                          </p:val>
                                        </p:tav>
                                        <p:tav tm="100000">
                                          <p:val>
                                            <p:strVal val="#ppt_y"/>
                                          </p:val>
                                        </p:tav>
                                      </p:tavLst>
                                    </p:anim>
                                    <p:animEffect transition="in" filter="wipe(up)">
                                      <p:cBhvr>
                                        <p:cTn id="34" dur="500"/>
                                        <p:tgtEl>
                                          <p:spTgt spid="4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p:tgtEl>
                                          <p:spTgt spid="47"/>
                                        </p:tgtEl>
                                        <p:attrNameLst>
                                          <p:attrName>ppt_y</p:attrName>
                                        </p:attrNameLst>
                                      </p:cBhvr>
                                      <p:tavLst>
                                        <p:tav tm="0">
                                          <p:val>
                                            <p:strVal val="#ppt_y+#ppt_h*1.125000"/>
                                          </p:val>
                                        </p:tav>
                                        <p:tav tm="100000">
                                          <p:val>
                                            <p:strVal val="#ppt_y"/>
                                          </p:val>
                                        </p:tav>
                                      </p:tavLst>
                                    </p:anim>
                                    <p:animEffect transition="in" filter="wipe(up)">
                                      <p:cBhvr>
                                        <p:cTn id="42" dur="500"/>
                                        <p:tgtEl>
                                          <p:spTgt spid="47"/>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p:tgtEl>
                                          <p:spTgt spid="49"/>
                                        </p:tgtEl>
                                        <p:attrNameLst>
                                          <p:attrName>ppt_y</p:attrName>
                                        </p:attrNameLst>
                                      </p:cBhvr>
                                      <p:tavLst>
                                        <p:tav tm="0">
                                          <p:val>
                                            <p:strVal val="#ppt_y+#ppt_h*1.125000"/>
                                          </p:val>
                                        </p:tav>
                                        <p:tav tm="100000">
                                          <p:val>
                                            <p:strVal val="#ppt_y"/>
                                          </p:val>
                                        </p:tav>
                                      </p:tavLst>
                                    </p:anim>
                                    <p:animEffect transition="in" filter="wipe(up)">
                                      <p:cBhvr>
                                        <p:cTn id="46" dur="500"/>
                                        <p:tgtEl>
                                          <p:spTgt spid="49"/>
                                        </p:tgtEl>
                                      </p:cBhvr>
                                    </p:animEffect>
                                  </p:childTnLst>
                                </p:cTn>
                              </p:par>
                              <p:par>
                                <p:cTn id="47" presetID="12" presetClass="entr" presetSubtype="4"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additive="base">
                                        <p:cTn id="49" dur="500"/>
                                        <p:tgtEl>
                                          <p:spTgt spid="52"/>
                                        </p:tgtEl>
                                        <p:attrNameLst>
                                          <p:attrName>ppt_y</p:attrName>
                                        </p:attrNameLst>
                                      </p:cBhvr>
                                      <p:tavLst>
                                        <p:tav tm="0">
                                          <p:val>
                                            <p:strVal val="#ppt_y+#ppt_h*1.125000"/>
                                          </p:val>
                                        </p:tav>
                                        <p:tav tm="100000">
                                          <p:val>
                                            <p:strVal val="#ppt_y"/>
                                          </p:val>
                                        </p:tav>
                                      </p:tavLst>
                                    </p:anim>
                                    <p:animEffect transition="in" filter="wipe(up)">
                                      <p:cBhvr>
                                        <p:cTn id="50" dur="500"/>
                                        <p:tgtEl>
                                          <p:spTgt spid="52"/>
                                        </p:tgtEl>
                                      </p:cBhvr>
                                    </p:animEffect>
                                  </p:childTnLst>
                                </p:cTn>
                              </p:par>
                              <p:par>
                                <p:cTn id="51" presetID="12" presetClass="entr" presetSubtype="4"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p:tgtEl>
                                          <p:spTgt spid="53"/>
                                        </p:tgtEl>
                                        <p:attrNameLst>
                                          <p:attrName>ppt_y</p:attrName>
                                        </p:attrNameLst>
                                      </p:cBhvr>
                                      <p:tavLst>
                                        <p:tav tm="0">
                                          <p:val>
                                            <p:strVal val="#ppt_y+#ppt_h*1.125000"/>
                                          </p:val>
                                        </p:tav>
                                        <p:tav tm="100000">
                                          <p:val>
                                            <p:strVal val="#ppt_y"/>
                                          </p:val>
                                        </p:tav>
                                      </p:tavLst>
                                    </p:anim>
                                    <p:animEffect transition="in" filter="wipe(up)">
                                      <p:cBhvr>
                                        <p:cTn id="54" dur="500"/>
                                        <p:tgtEl>
                                          <p:spTgt spid="5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500"/>
                                        <p:tgtEl>
                                          <p:spTgt spid="54"/>
                                        </p:tgtEl>
                                        <p:attrNameLst>
                                          <p:attrName>ppt_y</p:attrName>
                                        </p:attrNameLst>
                                      </p:cBhvr>
                                      <p:tavLst>
                                        <p:tav tm="0">
                                          <p:val>
                                            <p:strVal val="#ppt_y+#ppt_h*1.125000"/>
                                          </p:val>
                                        </p:tav>
                                        <p:tav tm="100000">
                                          <p:val>
                                            <p:strVal val="#ppt_y"/>
                                          </p:val>
                                        </p:tav>
                                      </p:tavLst>
                                    </p:anim>
                                    <p:animEffect transition="in" filter="wipe(up)">
                                      <p:cBhvr>
                                        <p:cTn id="58" dur="500"/>
                                        <p:tgtEl>
                                          <p:spTgt spid="54"/>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p:tgtEl>
                                          <p:spTgt spid="55"/>
                                        </p:tgtEl>
                                        <p:attrNameLst>
                                          <p:attrName>ppt_y</p:attrName>
                                        </p:attrNameLst>
                                      </p:cBhvr>
                                      <p:tavLst>
                                        <p:tav tm="0">
                                          <p:val>
                                            <p:strVal val="#ppt_y+#ppt_h*1.125000"/>
                                          </p:val>
                                        </p:tav>
                                        <p:tav tm="100000">
                                          <p:val>
                                            <p:strVal val="#ppt_y"/>
                                          </p:val>
                                        </p:tav>
                                      </p:tavLst>
                                    </p:anim>
                                    <p:animEffect transition="in" filter="wipe(up)">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heel(1)">
                                      <p:cBhvr>
                                        <p:cTn id="67" dur="2000"/>
                                        <p:tgtEl>
                                          <p:spTgt spid="48"/>
                                        </p:tgtEl>
                                      </p:cBhvr>
                                    </p:animEffect>
                                  </p:childTnLst>
                                </p:cTn>
                              </p:par>
                              <p:par>
                                <p:cTn id="68" presetID="21" presetClass="entr" presetSubtype="1"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heel(1)">
                                      <p:cBhvr>
                                        <p:cTn id="70" dur="2000"/>
                                        <p:tgtEl>
                                          <p:spTgt spid="56"/>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heel(1)">
                                      <p:cBhvr>
                                        <p:cTn id="73" dur="2000"/>
                                        <p:tgtEl>
                                          <p:spTgt spid="57"/>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p:tgtEl>
                                          <p:spTgt spid="51"/>
                                        </p:tgtEl>
                                        <p:attrNameLst>
                                          <p:attrName>ppt_y</p:attrName>
                                        </p:attrNameLst>
                                      </p:cBhvr>
                                      <p:tavLst>
                                        <p:tav tm="0">
                                          <p:val>
                                            <p:strVal val="#ppt_y+#ppt_h*1.125000"/>
                                          </p:val>
                                        </p:tav>
                                        <p:tav tm="100000">
                                          <p:val>
                                            <p:strVal val="#ppt_y"/>
                                          </p:val>
                                        </p:tav>
                                      </p:tavLst>
                                    </p:anim>
                                    <p:animEffect transition="in" filter="wipe(up)">
                                      <p:cBhvr>
                                        <p:cTn id="7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30" grpId="0" animBg="1"/>
      <p:bldP spid="46" grpId="0"/>
      <p:bldP spid="47" grpId="0"/>
      <p:bldP spid="49" grpId="0"/>
      <p:bldP spid="54" grpId="0"/>
      <p:bldP spid="55" grpId="0"/>
      <p:bldP spid="48" grpId="0" animBg="1"/>
      <p:bldP spid="57" grpId="0" animBg="1"/>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1750" y="-50332"/>
            <a:ext cx="12212320" cy="6907530"/>
            <a:chOff x="0" y="-23"/>
            <a:chExt cx="19232" cy="10878"/>
          </a:xfrm>
        </p:grpSpPr>
        <p:grpSp>
          <p:nvGrpSpPr>
            <p:cNvPr id="16" name="组合 15"/>
            <p:cNvGrpSpPr/>
            <p:nvPr/>
          </p:nvGrpSpPr>
          <p:grpSpPr>
            <a:xfrm>
              <a:off x="0" y="-23"/>
              <a:ext cx="19232" cy="10878"/>
              <a:chOff x="0" y="-23"/>
              <a:chExt cx="19232" cy="10878"/>
            </a:xfrm>
          </p:grpSpPr>
          <p:pic>
            <p:nvPicPr>
              <p:cNvPr id="12" name="图片 11"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13" name="图片 12"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14" name="矩形 13"/>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59" name="矩形 28"/>
          <p:cNvSpPr>
            <a:spLocks noChangeArrowheads="1"/>
          </p:cNvSpPr>
          <p:nvPr/>
        </p:nvSpPr>
        <p:spPr bwMode="auto">
          <a:xfrm rot="19760506">
            <a:off x="1266485" y="459310"/>
            <a:ext cx="2127508" cy="337185"/>
          </a:xfrm>
          <a:custGeom>
            <a:avLst/>
            <a:gdLst/>
            <a:ahLst/>
            <a:cxnLst>
              <a:cxn ang="3cd4">
                <a:pos x="hc" y="t"/>
              </a:cxn>
              <a:cxn ang="cd2">
                <a:pos x="l" y="vc"/>
              </a:cxn>
              <a:cxn ang="cd4">
                <a:pos x="hc" y="b"/>
              </a:cxn>
              <a:cxn ang="0">
                <a:pos x="r" y="vc"/>
              </a:cxn>
            </a:cxnLst>
            <a:rect l="l" t="t" r="r" b="b"/>
            <a:pathLst>
              <a:path w="3350" h="531">
                <a:moveTo>
                  <a:pt x="315" y="0"/>
                </a:moveTo>
                <a:lnTo>
                  <a:pt x="2455" y="0"/>
                </a:lnTo>
                <a:lnTo>
                  <a:pt x="3350" y="531"/>
                </a:lnTo>
                <a:lnTo>
                  <a:pt x="0" y="531"/>
                </a:lnTo>
                <a:lnTo>
                  <a:pt x="315" y="0"/>
                </a:lnTo>
                <a:close/>
              </a:path>
            </a:pathLst>
          </a:custGeom>
          <a:solidFill>
            <a:srgbClr val="403152"/>
          </a:solidFill>
          <a:ln>
            <a:noFill/>
          </a:ln>
        </p:spPr>
        <p:txBody>
          <a:bodyPr wrap="square" anchor="ctr">
            <a:noAutofit/>
          </a:bodyPr>
          <a:lstStyle/>
          <a:p>
            <a:pPr algn="ctr"/>
            <a:endParaRPr/>
          </a:p>
        </p:txBody>
      </p:sp>
      <p:sp>
        <p:nvSpPr>
          <p:cNvPr id="18" name="TextBox 17"/>
          <p:cNvSpPr txBox="1"/>
          <p:nvPr/>
        </p:nvSpPr>
        <p:spPr>
          <a:xfrm>
            <a:off x="3071664" y="1916832"/>
            <a:ext cx="4032448" cy="922020"/>
          </a:xfrm>
          <a:prstGeom prst="rect">
            <a:avLst/>
          </a:prstGeom>
          <a:noFill/>
        </p:spPr>
        <p:txBody>
          <a:bodyPr wrap="square" rtlCol="0">
            <a:spAutoFit/>
          </a:bodyPr>
          <a:lstStyle/>
          <a:p>
            <a:endParaRPr/>
          </a:p>
        </p:txBody>
      </p:sp>
      <p:sp>
        <p:nvSpPr>
          <p:cNvPr id="19" name="TextBox 18"/>
          <p:cNvSpPr txBox="1"/>
          <p:nvPr/>
        </p:nvSpPr>
        <p:spPr>
          <a:xfrm>
            <a:off x="3071664" y="3313999"/>
            <a:ext cx="4032448" cy="922020"/>
          </a:xfrm>
          <a:prstGeom prst="rect">
            <a:avLst/>
          </a:prstGeom>
          <a:noFill/>
        </p:spPr>
        <p:txBody>
          <a:bodyPr wrap="square" rtlCol="0">
            <a:spAutoFit/>
          </a:bodyPr>
          <a:lstStyle/>
          <a:p>
            <a:endParaRPr/>
          </a:p>
        </p:txBody>
      </p:sp>
      <p:sp>
        <p:nvSpPr>
          <p:cNvPr id="9" name="椭圆 8"/>
          <p:cNvSpPr/>
          <p:nvPr/>
        </p:nvSpPr>
        <p:spPr>
          <a:xfrm>
            <a:off x="2188200" y="1735041"/>
            <a:ext cx="497845" cy="49784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extBox 3"/>
          <p:cNvSpPr txBox="1"/>
          <p:nvPr/>
        </p:nvSpPr>
        <p:spPr>
          <a:xfrm>
            <a:off x="2296043" y="1833093"/>
            <a:ext cx="606797" cy="368300"/>
          </a:xfrm>
          <a:prstGeom prst="rect">
            <a:avLst/>
          </a:prstGeom>
          <a:noFill/>
        </p:spPr>
        <p:txBody>
          <a:bodyPr wrap="square" rtlCol="0">
            <a:spAutoFit/>
          </a:bodyPr>
          <a:lstStyle/>
          <a:p>
            <a:r>
              <a:rPr lang="en-US" altLang="zh-CN" b="1" dirty="0">
                <a:solidFill>
                  <a:schemeClr val="bg1"/>
                </a:solidFill>
                <a:latin typeface="+mn-lt"/>
                <a:cs typeface="+mn-ea"/>
                <a:sym typeface="+mn-lt"/>
              </a:rPr>
              <a:t>1</a:t>
            </a:r>
            <a:endParaRPr lang="zh-CN" altLang="en-US" b="1" dirty="0">
              <a:solidFill>
                <a:schemeClr val="bg1"/>
              </a:solidFill>
              <a:latin typeface="+mn-lt"/>
              <a:cs typeface="+mn-ea"/>
              <a:sym typeface="+mn-lt"/>
            </a:endParaRPr>
          </a:p>
        </p:txBody>
      </p:sp>
      <p:sp>
        <p:nvSpPr>
          <p:cNvPr id="26" name="椭圆 25"/>
          <p:cNvSpPr/>
          <p:nvPr/>
        </p:nvSpPr>
        <p:spPr>
          <a:xfrm>
            <a:off x="2195073" y="3181412"/>
            <a:ext cx="497845" cy="49784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TextBox 26"/>
          <p:cNvSpPr txBox="1"/>
          <p:nvPr/>
        </p:nvSpPr>
        <p:spPr>
          <a:xfrm>
            <a:off x="2285260" y="3275973"/>
            <a:ext cx="606797" cy="368300"/>
          </a:xfrm>
          <a:prstGeom prst="rect">
            <a:avLst/>
          </a:prstGeom>
          <a:noFill/>
        </p:spPr>
        <p:txBody>
          <a:bodyPr wrap="square" rtlCol="0">
            <a:spAutoFit/>
          </a:bodyPr>
          <a:lstStyle/>
          <a:p>
            <a:r>
              <a:rPr lang="en-US" altLang="zh-CN" b="1" dirty="0">
                <a:solidFill>
                  <a:schemeClr val="bg1"/>
                </a:solidFill>
                <a:latin typeface="+mn-lt"/>
                <a:cs typeface="+mn-ea"/>
                <a:sym typeface="+mn-lt"/>
              </a:rPr>
              <a:t>2</a:t>
            </a:r>
            <a:endParaRPr lang="zh-CN" altLang="en-US" b="1" dirty="0">
              <a:solidFill>
                <a:schemeClr val="bg1"/>
              </a:solidFill>
              <a:latin typeface="+mn-lt"/>
              <a:cs typeface="+mn-ea"/>
              <a:sym typeface="+mn-lt"/>
            </a:endParaRPr>
          </a:p>
        </p:txBody>
      </p:sp>
      <p:sp>
        <p:nvSpPr>
          <p:cNvPr id="23" name="椭圆 22"/>
          <p:cNvSpPr/>
          <p:nvPr/>
        </p:nvSpPr>
        <p:spPr>
          <a:xfrm>
            <a:off x="9183897" y="396217"/>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4400" dirty="0" smtClean="0">
                <a:cs typeface="+mn-ea"/>
                <a:sym typeface="+mn-lt"/>
              </a:rPr>
              <a:t>5</a:t>
            </a:r>
            <a:endParaRPr lang="zh-CN" altLang="en-US" sz="4400" dirty="0">
              <a:cs typeface="+mn-ea"/>
              <a:sym typeface="+mn-lt"/>
            </a:endParaRPr>
          </a:p>
        </p:txBody>
      </p:sp>
      <p:cxnSp>
        <p:nvCxnSpPr>
          <p:cNvPr id="11" name="直接连接符 10"/>
          <p:cNvCxnSpPr/>
          <p:nvPr/>
        </p:nvCxnSpPr>
        <p:spPr>
          <a:xfrm>
            <a:off x="2285260" y="2696545"/>
            <a:ext cx="444075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8" name="图片 27" descr="商用电脑 (2)"/>
          <p:cNvPicPr>
            <a:picLocks noChangeAspect="1"/>
          </p:cNvPicPr>
          <p:nvPr/>
        </p:nvPicPr>
        <p:blipFill>
          <a:blip r:embed="rId4"/>
          <a:stretch>
            <a:fillRect/>
          </a:stretch>
        </p:blipFill>
        <p:spPr>
          <a:xfrm>
            <a:off x="7896902" y="1674493"/>
            <a:ext cx="2608370" cy="2608370"/>
          </a:xfrm>
          <a:prstGeom prst="rect">
            <a:avLst/>
          </a:prstGeom>
        </p:spPr>
      </p:pic>
      <p:sp>
        <p:nvSpPr>
          <p:cNvPr id="5" name="矩形 4"/>
          <p:cNvSpPr/>
          <p:nvPr/>
        </p:nvSpPr>
        <p:spPr>
          <a:xfrm>
            <a:off x="1469390" y="5596890"/>
            <a:ext cx="914400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37" name="Imagen 5" descr="C:\Users\Design\Documents\Edu\Product Launch\shadow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0" name="27 Imagen"/>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2" name="29 CuadroTexto"/>
          <p:cNvSpPr txBox="1">
            <a:spLocks noChangeArrowheads="1"/>
          </p:cNvSpPr>
          <p:nvPr/>
        </p:nvSpPr>
        <p:spPr bwMode="auto">
          <a:xfrm>
            <a:off x="5742351" y="6015718"/>
            <a:ext cx="301686"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13</a:t>
            </a:r>
            <a:endParaRPr lang="en-US" altLang="es-HN" sz="1000" b="1" dirty="0">
              <a:solidFill>
                <a:srgbClr val="0EB1E7"/>
              </a:solidFill>
              <a:latin typeface="+mn-lt"/>
              <a:cs typeface="+mn-ea"/>
              <a:sym typeface="+mn-lt"/>
            </a:endParaRP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4"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46" name="Imagen 27" descr="btns">
            <a:hlinkClick r:id="" action="ppaction://hlinkshowjump?jump=next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47" name="Imagen 28" descr="btns">
            <a:hlinkClick r:id="" action="ppaction://hlinkshowjump?jump=previousslide"/>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7"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
        <p:nvSpPr>
          <p:cNvPr id="8"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32" name="Metin kutusu 31"/>
          <p:cNvSpPr txBox="1"/>
          <p:nvPr/>
        </p:nvSpPr>
        <p:spPr>
          <a:xfrm>
            <a:off x="7436406" y="511928"/>
            <a:ext cx="1867964" cy="584775"/>
          </a:xfrm>
          <a:prstGeom prst="rect">
            <a:avLst/>
          </a:prstGeom>
          <a:noFill/>
        </p:spPr>
        <p:txBody>
          <a:bodyPr wrap="square" rtlCol="0">
            <a:spAutoFit/>
          </a:bodyPr>
          <a:lstStyle/>
          <a:p>
            <a:r>
              <a:rPr lang="tr-TR" sz="3200" dirty="0" smtClean="0">
                <a:latin typeface="Bodoni MT" panose="02070603080606020203" pitchFamily="18" charset="0"/>
              </a:rPr>
              <a:t>Yöntem</a:t>
            </a:r>
            <a:endParaRPr lang="en-US" sz="3200" dirty="0">
              <a:latin typeface="Bodoni MT" panose="02070603080606020203" pitchFamily="18" charset="0"/>
            </a:endParaRPr>
          </a:p>
        </p:txBody>
      </p:sp>
      <p:sp>
        <p:nvSpPr>
          <p:cNvPr id="33" name="TextBox 17"/>
          <p:cNvSpPr txBox="1"/>
          <p:nvPr/>
        </p:nvSpPr>
        <p:spPr>
          <a:xfrm>
            <a:off x="2827303" y="1505160"/>
            <a:ext cx="4806396" cy="1323439"/>
          </a:xfrm>
          <a:prstGeom prst="rect">
            <a:avLst/>
          </a:prstGeom>
          <a:noFill/>
        </p:spPr>
        <p:txBody>
          <a:bodyPr wrap="square" rtlCol="0">
            <a:spAutoFit/>
          </a:bodyPr>
          <a:lstStyle/>
          <a:p>
            <a:pPr algn="just"/>
            <a:r>
              <a:rPr lang="tr-TR" sz="1600" dirty="0" smtClean="0">
                <a:latin typeface="Bodoni MT" panose="02070603080606020203" pitchFamily="18" charset="0"/>
              </a:rPr>
              <a:t>Deprem gerçekleştikten hemen sonra  bölgeye gidecek kurtarma ekipleri ve malzemeleri kayıtlı sistemden eklenerek her bir ekibe ve malzemeye harita üzerinden takip edilebilmesi için bir kod verilir</a:t>
            </a:r>
            <a:r>
              <a:rPr lang="tr-TR" sz="1600" dirty="0">
                <a:latin typeface="Bodoni MT" panose="02070603080606020203" pitchFamily="18" charset="0"/>
              </a:rPr>
              <a:t>. </a:t>
            </a:r>
          </a:p>
          <a:p>
            <a:pPr algn="just"/>
            <a:endParaRPr sz="1600" dirty="0">
              <a:latin typeface="Bodoni MT" panose="02070603080606020203" pitchFamily="18" charset="0"/>
            </a:endParaRPr>
          </a:p>
        </p:txBody>
      </p:sp>
      <p:sp>
        <p:nvSpPr>
          <p:cNvPr id="35" name="TextBox 18"/>
          <p:cNvSpPr txBox="1"/>
          <p:nvPr/>
        </p:nvSpPr>
        <p:spPr>
          <a:xfrm>
            <a:off x="2783106" y="2851666"/>
            <a:ext cx="4894791" cy="2308324"/>
          </a:xfrm>
          <a:prstGeom prst="rect">
            <a:avLst/>
          </a:prstGeom>
          <a:noFill/>
        </p:spPr>
        <p:txBody>
          <a:bodyPr wrap="square" rtlCol="0">
            <a:spAutoFit/>
          </a:bodyPr>
          <a:lstStyle/>
          <a:p>
            <a:pPr algn="just"/>
            <a:r>
              <a:rPr lang="tr-TR" sz="1600" dirty="0" smtClean="0">
                <a:latin typeface="Bodoni MT" panose="02070603080606020203" pitchFamily="18" charset="0"/>
              </a:rPr>
              <a:t>‘Afet </a:t>
            </a:r>
            <a:r>
              <a:rPr lang="tr-TR" sz="1600" dirty="0">
                <a:latin typeface="Bodoni MT" panose="02070603080606020203" pitchFamily="18" charset="0"/>
              </a:rPr>
              <a:t>Sonrası Anlık Görüntü </a:t>
            </a:r>
            <a:r>
              <a:rPr lang="tr-TR" sz="1600" dirty="0" smtClean="0">
                <a:latin typeface="Bodoni MT" panose="02070603080606020203" pitchFamily="18" charset="0"/>
              </a:rPr>
              <a:t>Aktarımı’ projesi gibi depremden sonra binaların gerçek zamanlı görüntülerine bakarak binanın depremden ne kadar zaman sonra yıkıldığına göre içinde bulunabilecek insan sayısı belirlenir. Ayrıca gerçek zamanlı görüntülerde hangi alanlarda daha çok binanın yıkıldığı saptanır. Bu sayede hangi bölgeye ne kadar ekibin gönderilmesi gerektiği yapay zeka tarafından belirlenerek bu bölgelere en yakın ekipler yönlendirilir.</a:t>
            </a:r>
            <a:endParaRPr sz="1600" dirty="0">
              <a:latin typeface="Bodoni MT" panose="020706030806060202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heel(1)">
                                      <p:cBhvr>
                                        <p:cTn id="22" dur="2000"/>
                                        <p:tgtEl>
                                          <p:spTgt spid="2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heel(1)">
                                      <p:cBhvr>
                                        <p:cTn id="25" dur="2000"/>
                                        <p:tgtEl>
                                          <p:spTgt spid="2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heel(1)">
                                      <p:cBhvr>
                                        <p:cTn id="28" dur="2000"/>
                                        <p:tgtEl>
                                          <p:spTgt spid="23"/>
                                        </p:tgtEl>
                                      </p:cBhvr>
                                    </p:animEffect>
                                  </p:childTnLst>
                                </p:cTn>
                              </p:par>
                              <p:par>
                                <p:cTn id="29" presetID="21" presetClass="entr" presetSubtype="1"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000"/>
                                        <p:tgtEl>
                                          <p:spTgt spid="11"/>
                                        </p:tgtEl>
                                      </p:cBhvr>
                                    </p:animEffect>
                                  </p:childTnLst>
                                </p:cTn>
                              </p:par>
                              <p:par>
                                <p:cTn id="32" presetID="21" presetClass="entr" presetSubtype="1"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heel(1)">
                                      <p:cBhvr>
                                        <p:cTn id="34" dur="20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p:tgtEl>
                                          <p:spTgt spid="5"/>
                                        </p:tgtEl>
                                        <p:attrNameLst>
                                          <p:attrName>ppt_y</p:attrName>
                                        </p:attrNameLst>
                                      </p:cBhvr>
                                      <p:tavLst>
                                        <p:tav tm="0">
                                          <p:val>
                                            <p:strVal val="#ppt_y+#ppt_h*1.125000"/>
                                          </p:val>
                                        </p:tav>
                                        <p:tav tm="100000">
                                          <p:val>
                                            <p:strVal val="#ppt_y"/>
                                          </p:val>
                                        </p:tav>
                                      </p:tavLst>
                                    </p:anim>
                                    <p:animEffect transition="in" filter="wipe(up)">
                                      <p:cBhvr>
                                        <p:cTn id="40" dur="500"/>
                                        <p:tgtEl>
                                          <p:spTgt spid="5"/>
                                        </p:tgtEl>
                                      </p:cBhvr>
                                    </p:animEffect>
                                  </p:childTnLst>
                                </p:cTn>
                              </p:par>
                              <p:par>
                                <p:cTn id="41" presetID="12" presetClass="entr" presetSubtype="4"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p:tgtEl>
                                          <p:spTgt spid="36"/>
                                        </p:tgtEl>
                                        <p:attrNameLst>
                                          <p:attrName>ppt_y</p:attrName>
                                        </p:attrNameLst>
                                      </p:cBhvr>
                                      <p:tavLst>
                                        <p:tav tm="0">
                                          <p:val>
                                            <p:strVal val="#ppt_y+#ppt_h*1.125000"/>
                                          </p:val>
                                        </p:tav>
                                        <p:tav tm="100000">
                                          <p:val>
                                            <p:strVal val="#ppt_y"/>
                                          </p:val>
                                        </p:tav>
                                      </p:tavLst>
                                    </p:anim>
                                    <p:animEffect transition="in" filter="wipe(up)">
                                      <p:cBhvr>
                                        <p:cTn id="44" dur="500"/>
                                        <p:tgtEl>
                                          <p:spTgt spid="36"/>
                                        </p:tgtEl>
                                      </p:cBhvr>
                                    </p:animEffect>
                                  </p:childTnLst>
                                </p:cTn>
                              </p:par>
                              <p:par>
                                <p:cTn id="45" presetID="12" presetClass="entr" presetSubtype="4"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p:tgtEl>
                                          <p:spTgt spid="37"/>
                                        </p:tgtEl>
                                        <p:attrNameLst>
                                          <p:attrName>ppt_y</p:attrName>
                                        </p:attrNameLst>
                                      </p:cBhvr>
                                      <p:tavLst>
                                        <p:tav tm="0">
                                          <p:val>
                                            <p:strVal val="#ppt_y+#ppt_h*1.125000"/>
                                          </p:val>
                                        </p:tav>
                                        <p:tav tm="100000">
                                          <p:val>
                                            <p:strVal val="#ppt_y"/>
                                          </p:val>
                                        </p:tav>
                                      </p:tavLst>
                                    </p:anim>
                                    <p:animEffect transition="in" filter="wipe(up)">
                                      <p:cBhvr>
                                        <p:cTn id="48" dur="500"/>
                                        <p:tgtEl>
                                          <p:spTgt spid="37"/>
                                        </p:tgtEl>
                                      </p:cBhvr>
                                    </p:animEffect>
                                  </p:childTnLst>
                                </p:cTn>
                              </p:par>
                              <p:par>
                                <p:cTn id="49" presetID="12" presetClass="entr" presetSubtype="4"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p:tgtEl>
                                          <p:spTgt spid="40"/>
                                        </p:tgtEl>
                                        <p:attrNameLst>
                                          <p:attrName>ppt_y</p:attrName>
                                        </p:attrNameLst>
                                      </p:cBhvr>
                                      <p:tavLst>
                                        <p:tav tm="0">
                                          <p:val>
                                            <p:strVal val="#ppt_y+#ppt_h*1.125000"/>
                                          </p:val>
                                        </p:tav>
                                        <p:tav tm="100000">
                                          <p:val>
                                            <p:strVal val="#ppt_y"/>
                                          </p:val>
                                        </p:tav>
                                      </p:tavLst>
                                    </p:anim>
                                    <p:animEffect transition="in" filter="wipe(up)">
                                      <p:cBhvr>
                                        <p:cTn id="52" dur="500"/>
                                        <p:tgtEl>
                                          <p:spTgt spid="40"/>
                                        </p:tgtEl>
                                      </p:cBhvr>
                                    </p:animEffect>
                                  </p:childTnLst>
                                </p:cTn>
                              </p:par>
                              <p:par>
                                <p:cTn id="53" presetID="12" presetClass="entr" presetSubtype="4"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p:tgtEl>
                                          <p:spTgt spid="41"/>
                                        </p:tgtEl>
                                        <p:attrNameLst>
                                          <p:attrName>ppt_y</p:attrName>
                                        </p:attrNameLst>
                                      </p:cBhvr>
                                      <p:tavLst>
                                        <p:tav tm="0">
                                          <p:val>
                                            <p:strVal val="#ppt_y+#ppt_h*1.125000"/>
                                          </p:val>
                                        </p:tav>
                                        <p:tav tm="100000">
                                          <p:val>
                                            <p:strVal val="#ppt_y"/>
                                          </p:val>
                                        </p:tav>
                                      </p:tavLst>
                                    </p:anim>
                                    <p:animEffect transition="in" filter="wipe(up)">
                                      <p:cBhvr>
                                        <p:cTn id="56" dur="500"/>
                                        <p:tgtEl>
                                          <p:spTgt spid="41"/>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p:tgtEl>
                                          <p:spTgt spid="42"/>
                                        </p:tgtEl>
                                        <p:attrNameLst>
                                          <p:attrName>ppt_y</p:attrName>
                                        </p:attrNameLst>
                                      </p:cBhvr>
                                      <p:tavLst>
                                        <p:tav tm="0">
                                          <p:val>
                                            <p:strVal val="#ppt_y+#ppt_h*1.125000"/>
                                          </p:val>
                                        </p:tav>
                                        <p:tav tm="100000">
                                          <p:val>
                                            <p:strVal val="#ppt_y"/>
                                          </p:val>
                                        </p:tav>
                                      </p:tavLst>
                                    </p:anim>
                                    <p:animEffect transition="in" filter="wipe(up)">
                                      <p:cBhvr>
                                        <p:cTn id="60" dur="500"/>
                                        <p:tgtEl>
                                          <p:spTgt spid="42"/>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p:tgtEl>
                                          <p:spTgt spid="43"/>
                                        </p:tgtEl>
                                        <p:attrNameLst>
                                          <p:attrName>ppt_y</p:attrName>
                                        </p:attrNameLst>
                                      </p:cBhvr>
                                      <p:tavLst>
                                        <p:tav tm="0">
                                          <p:val>
                                            <p:strVal val="#ppt_y+#ppt_h*1.125000"/>
                                          </p:val>
                                        </p:tav>
                                        <p:tav tm="100000">
                                          <p:val>
                                            <p:strVal val="#ppt_y"/>
                                          </p:val>
                                        </p:tav>
                                      </p:tavLst>
                                    </p:anim>
                                    <p:animEffect transition="in" filter="wipe(up)">
                                      <p:cBhvr>
                                        <p:cTn id="64" dur="500"/>
                                        <p:tgtEl>
                                          <p:spTgt spid="43"/>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additive="base">
                                        <p:cTn id="67" dur="500"/>
                                        <p:tgtEl>
                                          <p:spTgt spid="44"/>
                                        </p:tgtEl>
                                        <p:attrNameLst>
                                          <p:attrName>ppt_y</p:attrName>
                                        </p:attrNameLst>
                                      </p:cBhvr>
                                      <p:tavLst>
                                        <p:tav tm="0">
                                          <p:val>
                                            <p:strVal val="#ppt_y+#ppt_h*1.125000"/>
                                          </p:val>
                                        </p:tav>
                                        <p:tav tm="100000">
                                          <p:val>
                                            <p:strVal val="#ppt_y"/>
                                          </p:val>
                                        </p:tav>
                                      </p:tavLst>
                                    </p:anim>
                                    <p:animEffect transition="in" filter="wipe(up)">
                                      <p:cBhvr>
                                        <p:cTn id="68" dur="500"/>
                                        <p:tgtEl>
                                          <p:spTgt spid="44"/>
                                        </p:tgtEl>
                                      </p:cBhvr>
                                    </p:animEffect>
                                  </p:childTnLst>
                                </p:cTn>
                              </p:par>
                              <p:par>
                                <p:cTn id="69" presetID="12" presetClass="entr" presetSubtype="4"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p:tgtEl>
                                          <p:spTgt spid="46"/>
                                        </p:tgtEl>
                                        <p:attrNameLst>
                                          <p:attrName>ppt_y</p:attrName>
                                        </p:attrNameLst>
                                      </p:cBhvr>
                                      <p:tavLst>
                                        <p:tav tm="0">
                                          <p:val>
                                            <p:strVal val="#ppt_y+#ppt_h*1.125000"/>
                                          </p:val>
                                        </p:tav>
                                        <p:tav tm="100000">
                                          <p:val>
                                            <p:strVal val="#ppt_y"/>
                                          </p:val>
                                        </p:tav>
                                      </p:tavLst>
                                    </p:anim>
                                    <p:animEffect transition="in" filter="wipe(up)">
                                      <p:cBhvr>
                                        <p:cTn id="72" dur="500"/>
                                        <p:tgtEl>
                                          <p:spTgt spid="46"/>
                                        </p:tgtEl>
                                      </p:cBhvr>
                                    </p:animEffect>
                                  </p:childTnLst>
                                </p:cTn>
                              </p:par>
                              <p:par>
                                <p:cTn id="73" presetID="12" presetClass="entr" presetSubtype="4"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p:tgtEl>
                                          <p:spTgt spid="47"/>
                                        </p:tgtEl>
                                        <p:attrNameLst>
                                          <p:attrName>ppt_y</p:attrName>
                                        </p:attrNameLst>
                                      </p:cBhvr>
                                      <p:tavLst>
                                        <p:tav tm="0">
                                          <p:val>
                                            <p:strVal val="#ppt_y+#ppt_h*1.125000"/>
                                          </p:val>
                                        </p:tav>
                                        <p:tav tm="100000">
                                          <p:val>
                                            <p:strVal val="#ppt_y"/>
                                          </p:val>
                                        </p:tav>
                                      </p:tavLst>
                                    </p:anim>
                                    <p:animEffect transition="in" filter="wipe(up)">
                                      <p:cBhvr>
                                        <p:cTn id="76" dur="500"/>
                                        <p:tgtEl>
                                          <p:spTgt spid="47"/>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additive="base">
                                        <p:cTn id="79" dur="500"/>
                                        <p:tgtEl>
                                          <p:spTgt spid="7"/>
                                        </p:tgtEl>
                                        <p:attrNameLst>
                                          <p:attrName>ppt_y</p:attrName>
                                        </p:attrNameLst>
                                      </p:cBhvr>
                                      <p:tavLst>
                                        <p:tav tm="0">
                                          <p:val>
                                            <p:strVal val="#ppt_y+#ppt_h*1.125000"/>
                                          </p:val>
                                        </p:tav>
                                        <p:tav tm="100000">
                                          <p:val>
                                            <p:strVal val="#ppt_y"/>
                                          </p:val>
                                        </p:tav>
                                      </p:tavLst>
                                    </p:anim>
                                    <p:animEffect transition="in" filter="wipe(up)">
                                      <p:cBhvr>
                                        <p:cTn id="80" dur="500"/>
                                        <p:tgtEl>
                                          <p:spTgt spid="7"/>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500"/>
                                        <p:tgtEl>
                                          <p:spTgt spid="8"/>
                                        </p:tgtEl>
                                        <p:attrNameLst>
                                          <p:attrName>ppt_y</p:attrName>
                                        </p:attrNameLst>
                                      </p:cBhvr>
                                      <p:tavLst>
                                        <p:tav tm="0">
                                          <p:val>
                                            <p:strVal val="#ppt_y+#ppt_h*1.125000"/>
                                          </p:val>
                                        </p:tav>
                                        <p:tav tm="100000">
                                          <p:val>
                                            <p:strVal val="#ppt_y"/>
                                          </p:val>
                                        </p:tav>
                                      </p:tavLst>
                                    </p:anim>
                                    <p:animEffect transition="in" filter="wipe(up)">
                                      <p:cBhvr>
                                        <p:cTn id="84" dur="500"/>
                                        <p:tgtEl>
                                          <p:spTgt spid="8"/>
                                        </p:tgtEl>
                                      </p:cBhvr>
                                    </p:animEffect>
                                  </p:childTnLst>
                                </p:cTn>
                              </p:par>
                              <p:par>
                                <p:cTn id="85" presetID="21" presetClass="entr" presetSubtype="1"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heel(1)">
                                      <p:cBhvr>
                                        <p:cTn id="87" dur="2000"/>
                                        <p:tgtEl>
                                          <p:spTgt spid="33"/>
                                        </p:tgtEl>
                                      </p:cBhvr>
                                    </p:animEffect>
                                  </p:childTnLst>
                                </p:cTn>
                              </p:par>
                              <p:par>
                                <p:cTn id="88" presetID="21" presetClass="entr" presetSubtype="1"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heel(1)">
                                      <p:cBhvr>
                                        <p:cTn id="90"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8" grpId="0"/>
      <p:bldP spid="19" grpId="0"/>
      <p:bldP spid="9" grpId="0" animBg="1"/>
      <p:bldP spid="10" grpId="0"/>
      <p:bldP spid="26" grpId="0" animBg="1"/>
      <p:bldP spid="27" grpId="0"/>
      <p:bldP spid="23" grpId="0" animBg="1"/>
      <p:bldP spid="5" grpId="0" animBg="1"/>
      <p:bldP spid="42" grpId="0"/>
      <p:bldP spid="43" grpId="0"/>
      <p:bldP spid="44" grpId="0"/>
      <p:bldP spid="7" grpId="0"/>
      <p:bldP spid="8" grpId="0"/>
      <p:bldP spid="33"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1750" y="-50332"/>
            <a:ext cx="12212320" cy="6907530"/>
            <a:chOff x="0" y="-23"/>
            <a:chExt cx="19232" cy="10878"/>
          </a:xfrm>
        </p:grpSpPr>
        <p:grpSp>
          <p:nvGrpSpPr>
            <p:cNvPr id="16" name="组合 15"/>
            <p:cNvGrpSpPr/>
            <p:nvPr/>
          </p:nvGrpSpPr>
          <p:grpSpPr>
            <a:xfrm>
              <a:off x="0" y="-23"/>
              <a:ext cx="19232" cy="10878"/>
              <a:chOff x="0" y="-23"/>
              <a:chExt cx="19232" cy="10878"/>
            </a:xfrm>
          </p:grpSpPr>
          <p:pic>
            <p:nvPicPr>
              <p:cNvPr id="12" name="图片 11"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13" name="图片 12"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14" name="矩形 13"/>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59" name="矩形 28"/>
          <p:cNvSpPr>
            <a:spLocks noChangeArrowheads="1"/>
          </p:cNvSpPr>
          <p:nvPr/>
        </p:nvSpPr>
        <p:spPr bwMode="auto">
          <a:xfrm rot="19760506">
            <a:off x="1266485" y="459310"/>
            <a:ext cx="2127508" cy="337185"/>
          </a:xfrm>
          <a:custGeom>
            <a:avLst/>
            <a:gdLst/>
            <a:ahLst/>
            <a:cxnLst>
              <a:cxn ang="3cd4">
                <a:pos x="hc" y="t"/>
              </a:cxn>
              <a:cxn ang="cd2">
                <a:pos x="l" y="vc"/>
              </a:cxn>
              <a:cxn ang="cd4">
                <a:pos x="hc" y="b"/>
              </a:cxn>
              <a:cxn ang="0">
                <a:pos x="r" y="vc"/>
              </a:cxn>
            </a:cxnLst>
            <a:rect l="l" t="t" r="r" b="b"/>
            <a:pathLst>
              <a:path w="3350" h="531">
                <a:moveTo>
                  <a:pt x="315" y="0"/>
                </a:moveTo>
                <a:lnTo>
                  <a:pt x="2455" y="0"/>
                </a:lnTo>
                <a:lnTo>
                  <a:pt x="3350" y="531"/>
                </a:lnTo>
                <a:lnTo>
                  <a:pt x="0" y="531"/>
                </a:lnTo>
                <a:lnTo>
                  <a:pt x="315" y="0"/>
                </a:lnTo>
                <a:close/>
              </a:path>
            </a:pathLst>
          </a:custGeom>
          <a:solidFill>
            <a:srgbClr val="403152"/>
          </a:solidFill>
          <a:ln>
            <a:noFill/>
          </a:ln>
        </p:spPr>
        <p:txBody>
          <a:bodyPr wrap="square" anchor="ctr">
            <a:noAutofit/>
          </a:bodyPr>
          <a:lstStyle/>
          <a:p>
            <a:pPr algn="ctr"/>
            <a:endParaRPr/>
          </a:p>
        </p:txBody>
      </p:sp>
      <p:sp>
        <p:nvSpPr>
          <p:cNvPr id="18" name="TextBox 17"/>
          <p:cNvSpPr txBox="1"/>
          <p:nvPr/>
        </p:nvSpPr>
        <p:spPr>
          <a:xfrm>
            <a:off x="3071664" y="1916832"/>
            <a:ext cx="4032448" cy="922020"/>
          </a:xfrm>
          <a:prstGeom prst="rect">
            <a:avLst/>
          </a:prstGeom>
          <a:noFill/>
        </p:spPr>
        <p:txBody>
          <a:bodyPr wrap="square" rtlCol="0">
            <a:spAutoFit/>
          </a:bodyPr>
          <a:lstStyle/>
          <a:p>
            <a:endParaRPr/>
          </a:p>
        </p:txBody>
      </p:sp>
      <p:sp>
        <p:nvSpPr>
          <p:cNvPr id="19" name="TextBox 18"/>
          <p:cNvSpPr txBox="1"/>
          <p:nvPr/>
        </p:nvSpPr>
        <p:spPr>
          <a:xfrm>
            <a:off x="3071664" y="3313999"/>
            <a:ext cx="4032448" cy="922020"/>
          </a:xfrm>
          <a:prstGeom prst="rect">
            <a:avLst/>
          </a:prstGeom>
          <a:noFill/>
        </p:spPr>
        <p:txBody>
          <a:bodyPr wrap="square" rtlCol="0">
            <a:spAutoFit/>
          </a:bodyPr>
          <a:lstStyle/>
          <a:p>
            <a:endParaRPr/>
          </a:p>
        </p:txBody>
      </p:sp>
      <p:sp>
        <p:nvSpPr>
          <p:cNvPr id="9" name="椭圆 8"/>
          <p:cNvSpPr/>
          <p:nvPr/>
        </p:nvSpPr>
        <p:spPr>
          <a:xfrm>
            <a:off x="2188200" y="2060848"/>
            <a:ext cx="497845" cy="49784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extBox 3"/>
          <p:cNvSpPr txBox="1"/>
          <p:nvPr/>
        </p:nvSpPr>
        <p:spPr>
          <a:xfrm>
            <a:off x="2260208" y="2158900"/>
            <a:ext cx="606797" cy="368300"/>
          </a:xfrm>
          <a:prstGeom prst="rect">
            <a:avLst/>
          </a:prstGeom>
          <a:noFill/>
        </p:spPr>
        <p:txBody>
          <a:bodyPr wrap="square" rtlCol="0">
            <a:spAutoFit/>
          </a:bodyPr>
          <a:lstStyle/>
          <a:p>
            <a:r>
              <a:rPr lang="tr-TR" altLang="zh-CN" b="1" dirty="0">
                <a:solidFill>
                  <a:schemeClr val="bg1"/>
                </a:solidFill>
                <a:latin typeface="+mn-lt"/>
                <a:cs typeface="+mn-ea"/>
                <a:sym typeface="+mn-lt"/>
              </a:rPr>
              <a:t>3</a:t>
            </a:r>
            <a:endParaRPr lang="zh-CN" altLang="en-US" b="1" dirty="0">
              <a:solidFill>
                <a:schemeClr val="bg1"/>
              </a:solidFill>
              <a:latin typeface="+mn-lt"/>
              <a:cs typeface="+mn-ea"/>
              <a:sym typeface="+mn-lt"/>
            </a:endParaRPr>
          </a:p>
        </p:txBody>
      </p:sp>
      <p:sp>
        <p:nvSpPr>
          <p:cNvPr id="26" name="椭圆 25"/>
          <p:cNvSpPr/>
          <p:nvPr/>
        </p:nvSpPr>
        <p:spPr>
          <a:xfrm>
            <a:off x="2195073" y="3759001"/>
            <a:ext cx="497845" cy="49784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TextBox 26"/>
          <p:cNvSpPr txBox="1"/>
          <p:nvPr/>
        </p:nvSpPr>
        <p:spPr>
          <a:xfrm>
            <a:off x="2285260" y="3842260"/>
            <a:ext cx="606797" cy="368300"/>
          </a:xfrm>
          <a:prstGeom prst="rect">
            <a:avLst/>
          </a:prstGeom>
          <a:noFill/>
        </p:spPr>
        <p:txBody>
          <a:bodyPr wrap="square" rtlCol="0">
            <a:spAutoFit/>
          </a:bodyPr>
          <a:lstStyle/>
          <a:p>
            <a:r>
              <a:rPr lang="tr-TR" altLang="zh-CN" b="1" dirty="0" smtClean="0">
                <a:solidFill>
                  <a:schemeClr val="bg1"/>
                </a:solidFill>
                <a:latin typeface="+mn-lt"/>
                <a:cs typeface="+mn-ea"/>
                <a:sym typeface="+mn-lt"/>
              </a:rPr>
              <a:t>4</a:t>
            </a:r>
            <a:endParaRPr lang="zh-CN" altLang="en-US" b="1" dirty="0">
              <a:solidFill>
                <a:schemeClr val="bg1"/>
              </a:solidFill>
              <a:latin typeface="+mn-lt"/>
              <a:cs typeface="+mn-ea"/>
              <a:sym typeface="+mn-lt"/>
            </a:endParaRPr>
          </a:p>
        </p:txBody>
      </p:sp>
      <p:sp>
        <p:nvSpPr>
          <p:cNvPr id="23" name="椭圆 22"/>
          <p:cNvSpPr/>
          <p:nvPr/>
        </p:nvSpPr>
        <p:spPr>
          <a:xfrm>
            <a:off x="9183897" y="396217"/>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4400" dirty="0" smtClean="0">
                <a:cs typeface="+mn-ea"/>
                <a:sym typeface="+mn-lt"/>
              </a:rPr>
              <a:t>5</a:t>
            </a:r>
            <a:endParaRPr lang="zh-CN" altLang="en-US" sz="4400" dirty="0">
              <a:cs typeface="+mn-ea"/>
              <a:sym typeface="+mn-lt"/>
            </a:endParaRPr>
          </a:p>
        </p:txBody>
      </p:sp>
      <p:cxnSp>
        <p:nvCxnSpPr>
          <p:cNvPr id="11" name="直接连接符 10"/>
          <p:cNvCxnSpPr/>
          <p:nvPr/>
        </p:nvCxnSpPr>
        <p:spPr>
          <a:xfrm>
            <a:off x="2285260" y="3248640"/>
            <a:ext cx="444075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469390" y="5596890"/>
            <a:ext cx="9108195"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Imagen 5" descr="C:\Users\Design\Documents\Edu\Product Launch\shadow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37"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0" name="27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2" name="29 CuadroTexto"/>
          <p:cNvSpPr txBox="1">
            <a:spLocks noChangeArrowheads="1"/>
          </p:cNvSpPr>
          <p:nvPr/>
        </p:nvSpPr>
        <p:spPr bwMode="auto">
          <a:xfrm>
            <a:off x="5742351" y="6015718"/>
            <a:ext cx="303288"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14</a:t>
            </a:r>
            <a:endParaRPr lang="en-US" altLang="es-HN" sz="1000" b="1" dirty="0">
              <a:solidFill>
                <a:srgbClr val="0EB1E7"/>
              </a:solidFill>
              <a:latin typeface="+mn-lt"/>
              <a:cs typeface="+mn-ea"/>
              <a:sym typeface="+mn-lt"/>
            </a:endParaRP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4"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46" name="Imagen 27" descr="btns">
            <a:hlinkClick r:id="" action="ppaction://hlinkshowjump?jump=next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47"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7"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
        <p:nvSpPr>
          <p:cNvPr id="8"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32" name="Metin kutusu 31"/>
          <p:cNvSpPr txBox="1"/>
          <p:nvPr/>
        </p:nvSpPr>
        <p:spPr>
          <a:xfrm>
            <a:off x="7436406" y="511928"/>
            <a:ext cx="1867964" cy="584775"/>
          </a:xfrm>
          <a:prstGeom prst="rect">
            <a:avLst/>
          </a:prstGeom>
          <a:noFill/>
        </p:spPr>
        <p:txBody>
          <a:bodyPr wrap="square" rtlCol="0">
            <a:spAutoFit/>
          </a:bodyPr>
          <a:lstStyle/>
          <a:p>
            <a:r>
              <a:rPr lang="tr-TR" sz="3200" dirty="0" smtClean="0">
                <a:latin typeface="Bodoni MT" panose="02070603080606020203" pitchFamily="18" charset="0"/>
              </a:rPr>
              <a:t>Yöntem</a:t>
            </a:r>
            <a:endParaRPr lang="en-US" sz="3200" dirty="0">
              <a:latin typeface="Bodoni MT" panose="02070603080606020203" pitchFamily="18" charset="0"/>
            </a:endParaRPr>
          </a:p>
        </p:txBody>
      </p:sp>
      <p:sp>
        <p:nvSpPr>
          <p:cNvPr id="33" name="TextBox 17"/>
          <p:cNvSpPr txBox="1"/>
          <p:nvPr/>
        </p:nvSpPr>
        <p:spPr>
          <a:xfrm>
            <a:off x="2742264" y="1139921"/>
            <a:ext cx="4203391" cy="1865126"/>
          </a:xfrm>
          <a:prstGeom prst="rect">
            <a:avLst/>
          </a:prstGeom>
          <a:noFill/>
        </p:spPr>
        <p:txBody>
          <a:bodyPr wrap="square" rtlCol="0">
            <a:spAutoFit/>
          </a:bodyPr>
          <a:lstStyle/>
          <a:p>
            <a:pPr algn="just">
              <a:lnSpc>
                <a:spcPct val="120000"/>
              </a:lnSpc>
            </a:pPr>
            <a:r>
              <a:rPr lang="tr-TR" altLang="zh-CN" sz="1600" dirty="0">
                <a:latin typeface="Bodoni MT" panose="02070603080606020203" pitchFamily="18" charset="0"/>
                <a:cs typeface="+mn-ea"/>
                <a:sym typeface="+mn-lt"/>
              </a:rPr>
              <a:t>Ekipler çalışmaya başladıktan sonra gerekli ekipmanlar </a:t>
            </a:r>
            <a:r>
              <a:rPr lang="tr-TR" altLang="zh-CN" sz="1600" dirty="0" smtClean="0">
                <a:latin typeface="Bodoni MT" panose="02070603080606020203" pitchFamily="18" charset="0"/>
                <a:cs typeface="+mn-ea"/>
                <a:sym typeface="+mn-lt"/>
              </a:rPr>
              <a:t>ellerinde </a:t>
            </a:r>
            <a:r>
              <a:rPr lang="tr-TR" altLang="zh-CN" sz="1600" dirty="0">
                <a:latin typeface="Bodoni MT" panose="02070603080606020203" pitchFamily="18" charset="0"/>
                <a:cs typeface="+mn-ea"/>
                <a:sym typeface="+mn-lt"/>
              </a:rPr>
              <a:t>bulunmadığı durumlarda </a:t>
            </a:r>
            <a:r>
              <a:rPr lang="tr-TR" altLang="zh-CN" sz="1600" dirty="0" smtClean="0">
                <a:latin typeface="Bodoni MT" panose="02070603080606020203" pitchFamily="18" charset="0"/>
                <a:cs typeface="+mn-ea"/>
                <a:sym typeface="+mn-lt"/>
              </a:rPr>
              <a:t>sisteme bildirir. Yapay zeka gerekli </a:t>
            </a:r>
            <a:r>
              <a:rPr lang="tr-TR" altLang="zh-CN" sz="1600" dirty="0">
                <a:latin typeface="Bodoni MT" panose="02070603080606020203" pitchFamily="18" charset="0"/>
                <a:cs typeface="+mn-ea"/>
                <a:sym typeface="+mn-lt"/>
              </a:rPr>
              <a:t>ekipmanın olduğu ekiplere </a:t>
            </a:r>
            <a:r>
              <a:rPr lang="tr-TR" altLang="zh-CN" sz="1600" dirty="0" smtClean="0">
                <a:latin typeface="Bodoni MT" panose="02070603080606020203" pitchFamily="18" charset="0"/>
                <a:cs typeface="+mn-ea"/>
                <a:sym typeface="+mn-lt"/>
              </a:rPr>
              <a:t>ulaşarak enkazın konumuna yönlendirir. </a:t>
            </a:r>
            <a:r>
              <a:rPr lang="tr-TR" altLang="zh-CN" sz="1600" dirty="0">
                <a:latin typeface="Bodoni MT" panose="02070603080606020203" pitchFamily="18" charset="0"/>
                <a:cs typeface="+mn-ea"/>
                <a:sym typeface="+mn-lt"/>
              </a:rPr>
              <a:t>Bu sayede kısa sürede gerekli yere yardım ulaşmış olur.</a:t>
            </a:r>
          </a:p>
        </p:txBody>
      </p:sp>
      <p:sp>
        <p:nvSpPr>
          <p:cNvPr id="35" name="TextBox 18"/>
          <p:cNvSpPr txBox="1"/>
          <p:nvPr/>
        </p:nvSpPr>
        <p:spPr>
          <a:xfrm>
            <a:off x="2783106" y="3477445"/>
            <a:ext cx="4153792" cy="1274195"/>
          </a:xfrm>
          <a:prstGeom prst="rect">
            <a:avLst/>
          </a:prstGeom>
          <a:noFill/>
        </p:spPr>
        <p:txBody>
          <a:bodyPr wrap="square" rtlCol="0">
            <a:spAutoFit/>
          </a:bodyPr>
          <a:lstStyle/>
          <a:p>
            <a:pPr algn="just">
              <a:lnSpc>
                <a:spcPct val="120000"/>
              </a:lnSpc>
            </a:pPr>
            <a:r>
              <a:rPr lang="tr-TR" altLang="zh-CN" sz="1600" dirty="0">
                <a:latin typeface="Bodoni MT" panose="02070603080606020203" pitchFamily="18" charset="0"/>
                <a:cs typeface="+mn-ea"/>
                <a:sym typeface="+mn-lt"/>
              </a:rPr>
              <a:t>Projemiz sadece kurtarma ekipleri için değil aynı zamanda sağlık </a:t>
            </a:r>
            <a:r>
              <a:rPr lang="tr-TR" altLang="zh-CN" sz="1600" dirty="0" smtClean="0">
                <a:latin typeface="Bodoni MT" panose="02070603080606020203" pitchFamily="18" charset="0"/>
                <a:cs typeface="+mn-ea"/>
                <a:sym typeface="+mn-lt"/>
              </a:rPr>
              <a:t>ekipleri </a:t>
            </a:r>
            <a:r>
              <a:rPr lang="tr-TR" altLang="zh-CN" sz="1600" dirty="0">
                <a:latin typeface="Bodoni MT" panose="02070603080606020203" pitchFamily="18" charset="0"/>
                <a:cs typeface="+mn-ea"/>
                <a:sym typeface="+mn-lt"/>
              </a:rPr>
              <a:t>ve erzak dağıtan ekipler için de kullanılabilir. Bu şekilde gerekli yerlere hızlı ve eksiksiz iletim sağlanmış olur.</a:t>
            </a:r>
          </a:p>
        </p:txBody>
      </p:sp>
      <p:pic>
        <p:nvPicPr>
          <p:cNvPr id="34" name="Resim 33"/>
          <p:cNvPicPr>
            <a:picLocks noChangeAspect="1"/>
          </p:cNvPicPr>
          <p:nvPr/>
        </p:nvPicPr>
        <p:blipFill>
          <a:blip r:embed="rId9"/>
          <a:stretch>
            <a:fillRect/>
          </a:stretch>
        </p:blipFill>
        <p:spPr>
          <a:xfrm>
            <a:off x="7411294" y="1542252"/>
            <a:ext cx="2592505" cy="1535036"/>
          </a:xfrm>
          <a:prstGeom prst="rect">
            <a:avLst/>
          </a:prstGeom>
          <a:ln>
            <a:noFill/>
          </a:ln>
          <a:effectLst>
            <a:softEdge rad="112500"/>
          </a:effectLst>
        </p:spPr>
      </p:pic>
      <p:pic>
        <p:nvPicPr>
          <p:cNvPr id="38" name="Resim 37"/>
          <p:cNvPicPr>
            <a:picLocks noChangeAspect="1"/>
          </p:cNvPicPr>
          <p:nvPr/>
        </p:nvPicPr>
        <p:blipFill>
          <a:blip r:embed="rId10"/>
          <a:stretch>
            <a:fillRect/>
          </a:stretch>
        </p:blipFill>
        <p:spPr>
          <a:xfrm>
            <a:off x="7310624" y="3366237"/>
            <a:ext cx="2693176" cy="1514913"/>
          </a:xfrm>
          <a:prstGeom prst="rect">
            <a:avLst/>
          </a:prstGeom>
          <a:ln>
            <a:noFill/>
          </a:ln>
          <a:effectLst>
            <a:softEdge rad="112500"/>
          </a:effectLst>
        </p:spPr>
      </p:pic>
    </p:spTree>
    <p:extLst>
      <p:ext uri="{BB962C8B-B14F-4D97-AF65-F5344CB8AC3E}">
        <p14:creationId xmlns:p14="http://schemas.microsoft.com/office/powerpoint/2010/main" val="3384224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heel(1)">
                                      <p:cBhvr>
                                        <p:cTn id="22" dur="2000"/>
                                        <p:tgtEl>
                                          <p:spTgt spid="2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heel(1)">
                                      <p:cBhvr>
                                        <p:cTn id="25" dur="2000"/>
                                        <p:tgtEl>
                                          <p:spTgt spid="2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heel(1)">
                                      <p:cBhvr>
                                        <p:cTn id="28" dur="2000"/>
                                        <p:tgtEl>
                                          <p:spTgt spid="23"/>
                                        </p:tgtEl>
                                      </p:cBhvr>
                                    </p:animEffect>
                                  </p:childTnLst>
                                </p:cTn>
                              </p:par>
                              <p:par>
                                <p:cTn id="29" presetID="21" presetClass="entr" presetSubtype="1"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0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p:tgtEl>
                                          <p:spTgt spid="5"/>
                                        </p:tgtEl>
                                        <p:attrNameLst>
                                          <p:attrName>ppt_y</p:attrName>
                                        </p:attrNameLst>
                                      </p:cBhvr>
                                      <p:tavLst>
                                        <p:tav tm="0">
                                          <p:val>
                                            <p:strVal val="#ppt_y+#ppt_h*1.125000"/>
                                          </p:val>
                                        </p:tav>
                                        <p:tav tm="100000">
                                          <p:val>
                                            <p:strVal val="#ppt_y"/>
                                          </p:val>
                                        </p:tav>
                                      </p:tavLst>
                                    </p:anim>
                                    <p:animEffect transition="in" filter="wipe(up)">
                                      <p:cBhvr>
                                        <p:cTn id="37" dur="500"/>
                                        <p:tgtEl>
                                          <p:spTgt spid="5"/>
                                        </p:tgtEl>
                                      </p:cBhvr>
                                    </p:animEffect>
                                  </p:childTnLst>
                                </p:cTn>
                              </p:par>
                              <p:par>
                                <p:cTn id="38" presetID="12" presetClass="entr" presetSubtype="4"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p:tgtEl>
                                          <p:spTgt spid="36"/>
                                        </p:tgtEl>
                                        <p:attrNameLst>
                                          <p:attrName>ppt_y</p:attrName>
                                        </p:attrNameLst>
                                      </p:cBhvr>
                                      <p:tavLst>
                                        <p:tav tm="0">
                                          <p:val>
                                            <p:strVal val="#ppt_y+#ppt_h*1.125000"/>
                                          </p:val>
                                        </p:tav>
                                        <p:tav tm="100000">
                                          <p:val>
                                            <p:strVal val="#ppt_y"/>
                                          </p:val>
                                        </p:tav>
                                      </p:tavLst>
                                    </p:anim>
                                    <p:animEffect transition="in" filter="wipe(up)">
                                      <p:cBhvr>
                                        <p:cTn id="41" dur="500"/>
                                        <p:tgtEl>
                                          <p:spTgt spid="36"/>
                                        </p:tgtEl>
                                      </p:cBhvr>
                                    </p:animEffect>
                                  </p:childTnLst>
                                </p:cTn>
                              </p:par>
                              <p:par>
                                <p:cTn id="42" presetID="12" presetClass="entr" presetSubtype="4"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500"/>
                                        <p:tgtEl>
                                          <p:spTgt spid="37"/>
                                        </p:tgtEl>
                                        <p:attrNameLst>
                                          <p:attrName>ppt_y</p:attrName>
                                        </p:attrNameLst>
                                      </p:cBhvr>
                                      <p:tavLst>
                                        <p:tav tm="0">
                                          <p:val>
                                            <p:strVal val="#ppt_y+#ppt_h*1.125000"/>
                                          </p:val>
                                        </p:tav>
                                        <p:tav tm="100000">
                                          <p:val>
                                            <p:strVal val="#ppt_y"/>
                                          </p:val>
                                        </p:tav>
                                      </p:tavLst>
                                    </p:anim>
                                    <p:animEffect transition="in" filter="wipe(up)">
                                      <p:cBhvr>
                                        <p:cTn id="45" dur="500"/>
                                        <p:tgtEl>
                                          <p:spTgt spid="37"/>
                                        </p:tgtEl>
                                      </p:cBhvr>
                                    </p:animEffect>
                                  </p:childTnLst>
                                </p:cTn>
                              </p:par>
                              <p:par>
                                <p:cTn id="46" presetID="12" presetClass="entr" presetSubtype="4"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p:tgtEl>
                                          <p:spTgt spid="40"/>
                                        </p:tgtEl>
                                        <p:attrNameLst>
                                          <p:attrName>ppt_y</p:attrName>
                                        </p:attrNameLst>
                                      </p:cBhvr>
                                      <p:tavLst>
                                        <p:tav tm="0">
                                          <p:val>
                                            <p:strVal val="#ppt_y+#ppt_h*1.125000"/>
                                          </p:val>
                                        </p:tav>
                                        <p:tav tm="100000">
                                          <p:val>
                                            <p:strVal val="#ppt_y"/>
                                          </p:val>
                                        </p:tav>
                                      </p:tavLst>
                                    </p:anim>
                                    <p:animEffect transition="in" filter="wipe(up)">
                                      <p:cBhvr>
                                        <p:cTn id="49" dur="500"/>
                                        <p:tgtEl>
                                          <p:spTgt spid="40"/>
                                        </p:tgtEl>
                                      </p:cBhvr>
                                    </p:animEffect>
                                  </p:childTnLst>
                                </p:cTn>
                              </p:par>
                              <p:par>
                                <p:cTn id="50" presetID="12" presetClass="entr" presetSubtype="4"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p:tgtEl>
                                          <p:spTgt spid="42"/>
                                        </p:tgtEl>
                                        <p:attrNameLst>
                                          <p:attrName>ppt_y</p:attrName>
                                        </p:attrNameLst>
                                      </p:cBhvr>
                                      <p:tavLst>
                                        <p:tav tm="0">
                                          <p:val>
                                            <p:strVal val="#ppt_y+#ppt_h*1.125000"/>
                                          </p:val>
                                        </p:tav>
                                        <p:tav tm="100000">
                                          <p:val>
                                            <p:strVal val="#ppt_y"/>
                                          </p:val>
                                        </p:tav>
                                      </p:tavLst>
                                    </p:anim>
                                    <p:animEffect transition="in" filter="wipe(up)">
                                      <p:cBhvr>
                                        <p:cTn id="57" dur="500"/>
                                        <p:tgtEl>
                                          <p:spTgt spid="42"/>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 calcmode="lin" valueType="num">
                                      <p:cBhvr additive="base">
                                        <p:cTn id="60" dur="500"/>
                                        <p:tgtEl>
                                          <p:spTgt spid="43"/>
                                        </p:tgtEl>
                                        <p:attrNameLst>
                                          <p:attrName>ppt_y</p:attrName>
                                        </p:attrNameLst>
                                      </p:cBhvr>
                                      <p:tavLst>
                                        <p:tav tm="0">
                                          <p:val>
                                            <p:strVal val="#ppt_y+#ppt_h*1.125000"/>
                                          </p:val>
                                        </p:tav>
                                        <p:tav tm="100000">
                                          <p:val>
                                            <p:strVal val="#ppt_y"/>
                                          </p:val>
                                        </p:tav>
                                      </p:tavLst>
                                    </p:anim>
                                    <p:animEffect transition="in" filter="wipe(up)">
                                      <p:cBhvr>
                                        <p:cTn id="61" dur="500"/>
                                        <p:tgtEl>
                                          <p:spTgt spid="43"/>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p:tgtEl>
                                          <p:spTgt spid="44"/>
                                        </p:tgtEl>
                                        <p:attrNameLst>
                                          <p:attrName>ppt_y</p:attrName>
                                        </p:attrNameLst>
                                      </p:cBhvr>
                                      <p:tavLst>
                                        <p:tav tm="0">
                                          <p:val>
                                            <p:strVal val="#ppt_y+#ppt_h*1.125000"/>
                                          </p:val>
                                        </p:tav>
                                        <p:tav tm="100000">
                                          <p:val>
                                            <p:strVal val="#ppt_y"/>
                                          </p:val>
                                        </p:tav>
                                      </p:tavLst>
                                    </p:anim>
                                    <p:animEffect transition="in" filter="wipe(up)">
                                      <p:cBhvr>
                                        <p:cTn id="65" dur="500"/>
                                        <p:tgtEl>
                                          <p:spTgt spid="44"/>
                                        </p:tgtEl>
                                      </p:cBhvr>
                                    </p:animEffect>
                                  </p:childTnLst>
                                </p:cTn>
                              </p:par>
                              <p:par>
                                <p:cTn id="66" presetID="12" presetClass="entr" presetSubtype="4"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additive="base">
                                        <p:cTn id="68" dur="500"/>
                                        <p:tgtEl>
                                          <p:spTgt spid="46"/>
                                        </p:tgtEl>
                                        <p:attrNameLst>
                                          <p:attrName>ppt_y</p:attrName>
                                        </p:attrNameLst>
                                      </p:cBhvr>
                                      <p:tavLst>
                                        <p:tav tm="0">
                                          <p:val>
                                            <p:strVal val="#ppt_y+#ppt_h*1.125000"/>
                                          </p:val>
                                        </p:tav>
                                        <p:tav tm="100000">
                                          <p:val>
                                            <p:strVal val="#ppt_y"/>
                                          </p:val>
                                        </p:tav>
                                      </p:tavLst>
                                    </p:anim>
                                    <p:animEffect transition="in" filter="wipe(up)">
                                      <p:cBhvr>
                                        <p:cTn id="69" dur="500"/>
                                        <p:tgtEl>
                                          <p:spTgt spid="46"/>
                                        </p:tgtEl>
                                      </p:cBhvr>
                                    </p:animEffect>
                                  </p:childTnLst>
                                </p:cTn>
                              </p:par>
                              <p:par>
                                <p:cTn id="70" presetID="12" presetClass="entr" presetSubtype="4"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 calcmode="lin" valueType="num">
                                      <p:cBhvr additive="base">
                                        <p:cTn id="72" dur="500"/>
                                        <p:tgtEl>
                                          <p:spTgt spid="47"/>
                                        </p:tgtEl>
                                        <p:attrNameLst>
                                          <p:attrName>ppt_y</p:attrName>
                                        </p:attrNameLst>
                                      </p:cBhvr>
                                      <p:tavLst>
                                        <p:tav tm="0">
                                          <p:val>
                                            <p:strVal val="#ppt_y+#ppt_h*1.125000"/>
                                          </p:val>
                                        </p:tav>
                                        <p:tav tm="100000">
                                          <p:val>
                                            <p:strVal val="#ppt_y"/>
                                          </p:val>
                                        </p:tav>
                                      </p:tavLst>
                                    </p:anim>
                                    <p:animEffect transition="in" filter="wipe(up)">
                                      <p:cBhvr>
                                        <p:cTn id="73" dur="500"/>
                                        <p:tgtEl>
                                          <p:spTgt spid="47"/>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 calcmode="lin" valueType="num">
                                      <p:cBhvr additive="base">
                                        <p:cTn id="76" dur="500"/>
                                        <p:tgtEl>
                                          <p:spTgt spid="7"/>
                                        </p:tgtEl>
                                        <p:attrNameLst>
                                          <p:attrName>ppt_y</p:attrName>
                                        </p:attrNameLst>
                                      </p:cBhvr>
                                      <p:tavLst>
                                        <p:tav tm="0">
                                          <p:val>
                                            <p:strVal val="#ppt_y+#ppt_h*1.125000"/>
                                          </p:val>
                                        </p:tav>
                                        <p:tav tm="100000">
                                          <p:val>
                                            <p:strVal val="#ppt_y"/>
                                          </p:val>
                                        </p:tav>
                                      </p:tavLst>
                                    </p:anim>
                                    <p:animEffect transition="in" filter="wipe(up)">
                                      <p:cBhvr>
                                        <p:cTn id="77" dur="500"/>
                                        <p:tgtEl>
                                          <p:spTgt spid="7"/>
                                        </p:tgtEl>
                                      </p:cBhvr>
                                    </p:animEffect>
                                  </p:childTnLst>
                                </p:cTn>
                              </p:par>
                              <p:par>
                                <p:cTn id="78" presetID="12" presetClass="entr" presetSubtype="4" fill="hold" grpId="0" nodeType="with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additive="base">
                                        <p:cTn id="80" dur="500"/>
                                        <p:tgtEl>
                                          <p:spTgt spid="8"/>
                                        </p:tgtEl>
                                        <p:attrNameLst>
                                          <p:attrName>ppt_y</p:attrName>
                                        </p:attrNameLst>
                                      </p:cBhvr>
                                      <p:tavLst>
                                        <p:tav tm="0">
                                          <p:val>
                                            <p:strVal val="#ppt_y+#ppt_h*1.125000"/>
                                          </p:val>
                                        </p:tav>
                                        <p:tav tm="100000">
                                          <p:val>
                                            <p:strVal val="#ppt_y"/>
                                          </p:val>
                                        </p:tav>
                                      </p:tavLst>
                                    </p:anim>
                                    <p:animEffect transition="in" filter="wipe(up)">
                                      <p:cBhvr>
                                        <p:cTn id="81" dur="500"/>
                                        <p:tgtEl>
                                          <p:spTgt spid="8"/>
                                        </p:tgtEl>
                                      </p:cBhvr>
                                    </p:animEffect>
                                  </p:childTnLst>
                                </p:cTn>
                              </p:par>
                              <p:par>
                                <p:cTn id="82" presetID="21" presetClass="entr" presetSubtype="1"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heel(1)">
                                      <p:cBhvr>
                                        <p:cTn id="84" dur="2000"/>
                                        <p:tgtEl>
                                          <p:spTgt spid="33"/>
                                        </p:tgtEl>
                                      </p:cBhvr>
                                    </p:animEffect>
                                  </p:childTnLst>
                                </p:cTn>
                              </p:par>
                              <p:par>
                                <p:cTn id="85" presetID="21" presetClass="entr" presetSubtype="1"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heel(1)">
                                      <p:cBhvr>
                                        <p:cTn id="87"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8" grpId="0"/>
      <p:bldP spid="19" grpId="0"/>
      <p:bldP spid="9" grpId="0" animBg="1"/>
      <p:bldP spid="10" grpId="0"/>
      <p:bldP spid="26" grpId="0" animBg="1"/>
      <p:bldP spid="27" grpId="0"/>
      <p:bldP spid="23" grpId="0" animBg="1"/>
      <p:bldP spid="5" grpId="0" animBg="1"/>
      <p:bldP spid="42" grpId="0"/>
      <p:bldP spid="43" grpId="0"/>
      <p:bldP spid="44" grpId="0"/>
      <p:bldP spid="7" grpId="0"/>
      <p:bldP spid="8" grpId="0"/>
      <p:bldP spid="33"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4605"/>
            <a:ext cx="12212320" cy="6908165"/>
            <a:chOff x="0" y="-23"/>
            <a:chExt cx="19232" cy="10879"/>
          </a:xfrm>
        </p:grpSpPr>
        <p:grpSp>
          <p:nvGrpSpPr>
            <p:cNvPr id="14" name="组合 13"/>
            <p:cNvGrpSpPr/>
            <p:nvPr/>
          </p:nvGrpSpPr>
          <p:grpSpPr>
            <a:xfrm>
              <a:off x="0" y="-23"/>
              <a:ext cx="19232" cy="10879"/>
              <a:chOff x="0" y="-23"/>
              <a:chExt cx="19232" cy="10879"/>
            </a:xfrm>
          </p:grpSpPr>
          <p:pic>
            <p:nvPicPr>
              <p:cNvPr id="18" name="图片 17"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2" name="图片 21"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3" name="矩形 22"/>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44" name="TextBox 43"/>
          <p:cNvSpPr txBox="1"/>
          <p:nvPr/>
        </p:nvSpPr>
        <p:spPr>
          <a:xfrm>
            <a:off x="2600751" y="4197737"/>
            <a:ext cx="4922729" cy="645160"/>
          </a:xfrm>
          <a:prstGeom prst="rect">
            <a:avLst/>
          </a:prstGeom>
          <a:noFill/>
        </p:spPr>
        <p:txBody>
          <a:bodyPr wrap="square" rtlCol="0">
            <a:spAutoFit/>
          </a:bodyPr>
          <a:lstStyle/>
          <a:p>
            <a:endParaRPr lang="en-US" altLang="zh-CN" sz="1600" dirty="0">
              <a:latin typeface="+mn-lt"/>
              <a:cs typeface="+mn-ea"/>
              <a:sym typeface="+mn-lt"/>
            </a:endParaRPr>
          </a:p>
        </p:txBody>
      </p:sp>
      <p:sp>
        <p:nvSpPr>
          <p:cNvPr id="19" name="矩形 18"/>
          <p:cNvSpPr/>
          <p:nvPr/>
        </p:nvSpPr>
        <p:spPr>
          <a:xfrm>
            <a:off x="3282815" y="635122"/>
            <a:ext cx="1329055" cy="368300"/>
          </a:xfrm>
          <a:prstGeom prst="rect">
            <a:avLst/>
          </a:prstGeom>
        </p:spPr>
        <p:txBody>
          <a:bodyPr wrap="none">
            <a:spAutoFit/>
          </a:bodyPr>
          <a:lstStyle/>
          <a:p>
            <a:endParaRPr/>
          </a:p>
        </p:txBody>
      </p:sp>
      <p:cxnSp>
        <p:nvCxnSpPr>
          <p:cNvPr id="20" name="直接连接符 19"/>
          <p:cNvCxnSpPr/>
          <p:nvPr/>
        </p:nvCxnSpPr>
        <p:spPr>
          <a:xfrm flipH="1">
            <a:off x="3063296" y="986078"/>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351584" y="396216"/>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4400" dirty="0" smtClean="0">
                <a:cs typeface="+mn-ea"/>
                <a:sym typeface="+mn-lt"/>
              </a:rPr>
              <a:t>6</a:t>
            </a:r>
            <a:endParaRPr lang="zh-CN" altLang="en-US" sz="4400" dirty="0">
              <a:cs typeface="+mn-ea"/>
              <a:sym typeface="+mn-lt"/>
            </a:endParaRPr>
          </a:p>
        </p:txBody>
      </p:sp>
      <p:sp>
        <p:nvSpPr>
          <p:cNvPr id="15" name="矩形 14"/>
          <p:cNvSpPr/>
          <p:nvPr/>
        </p:nvSpPr>
        <p:spPr>
          <a:xfrm>
            <a:off x="2567608" y="1916832"/>
            <a:ext cx="5040560" cy="755650"/>
          </a:xfrm>
          <a:prstGeom prst="rect">
            <a:avLst/>
          </a:prstGeom>
        </p:spPr>
        <p:txBody>
          <a:bodyPr wrap="square">
            <a:spAutoFit/>
          </a:bodyPr>
          <a:lstStyle/>
          <a:p>
            <a:pPr>
              <a:lnSpc>
                <a:spcPct val="120000"/>
              </a:lnSpc>
            </a:pPr>
            <a:endParaRPr/>
          </a:p>
        </p:txBody>
      </p:sp>
      <p:sp>
        <p:nvSpPr>
          <p:cNvPr id="16" name="矩形 15"/>
          <p:cNvSpPr/>
          <p:nvPr/>
        </p:nvSpPr>
        <p:spPr>
          <a:xfrm>
            <a:off x="2567608" y="2780928"/>
            <a:ext cx="4816463" cy="1271270"/>
          </a:xfrm>
          <a:prstGeom prst="rect">
            <a:avLst/>
          </a:prstGeom>
        </p:spPr>
        <p:txBody>
          <a:bodyPr wrap="square">
            <a:spAutoFit/>
          </a:bodyPr>
          <a:lstStyle/>
          <a:p>
            <a:pPr>
              <a:lnSpc>
                <a:spcPct val="120000"/>
              </a:lnSpc>
            </a:pPr>
            <a:endParaRPr/>
          </a:p>
        </p:txBody>
      </p:sp>
      <p:sp>
        <p:nvSpPr>
          <p:cNvPr id="24" name="矩形 23"/>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Imagen 5" descr="C:\Users\Design\Documents\Edu\Product Launch\shadow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37"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0" name="27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2" name="29 CuadroTexto"/>
          <p:cNvSpPr txBox="1">
            <a:spLocks noChangeArrowheads="1"/>
          </p:cNvSpPr>
          <p:nvPr/>
        </p:nvSpPr>
        <p:spPr bwMode="auto">
          <a:xfrm>
            <a:off x="5742351" y="6015718"/>
            <a:ext cx="300082"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15</a:t>
            </a:r>
            <a:endParaRPr lang="en-US" altLang="es-HN" sz="1000" b="1" dirty="0">
              <a:solidFill>
                <a:srgbClr val="0EB1E7"/>
              </a:solidFill>
              <a:latin typeface="+mn-lt"/>
              <a:cs typeface="+mn-ea"/>
              <a:sym typeface="+mn-lt"/>
            </a:endParaRP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26"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46" name="Imagen 27" descr="btns">
            <a:hlinkClick r:id="" action="ppaction://hlinkshowjump?jump=next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47"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27"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
        <p:nvSpPr>
          <p:cNvPr id="28"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30" name="Metin kutusu 29"/>
          <p:cNvSpPr txBox="1"/>
          <p:nvPr/>
        </p:nvSpPr>
        <p:spPr>
          <a:xfrm>
            <a:off x="5127331" y="652855"/>
            <a:ext cx="3268839" cy="584775"/>
          </a:xfrm>
          <a:prstGeom prst="rect">
            <a:avLst/>
          </a:prstGeom>
          <a:noFill/>
        </p:spPr>
        <p:txBody>
          <a:bodyPr wrap="square" rtlCol="0">
            <a:spAutoFit/>
          </a:bodyPr>
          <a:lstStyle/>
          <a:p>
            <a:r>
              <a:rPr lang="tr-TR" sz="3200" dirty="0" err="1" smtClean="0">
                <a:latin typeface="Bodoni MT" panose="02070603080606020203" pitchFamily="18" charset="0"/>
              </a:rPr>
              <a:t>Use</a:t>
            </a:r>
            <a:r>
              <a:rPr lang="tr-TR" sz="3200" dirty="0" smtClean="0">
                <a:latin typeface="Bodoni MT" panose="02070603080606020203" pitchFamily="18" charset="0"/>
              </a:rPr>
              <a:t> Case</a:t>
            </a:r>
            <a:endParaRPr lang="en-US" sz="3200" dirty="0">
              <a:latin typeface="Bodoni MT" panose="02070603080606020203" pitchFamily="18" charset="0"/>
            </a:endParaRPr>
          </a:p>
        </p:txBody>
      </p:sp>
      <p:pic>
        <p:nvPicPr>
          <p:cNvPr id="2" name="Resim 1"/>
          <p:cNvPicPr>
            <a:picLocks noChangeAspect="1"/>
          </p:cNvPicPr>
          <p:nvPr/>
        </p:nvPicPr>
        <p:blipFill>
          <a:blip r:embed="rId9"/>
          <a:stretch>
            <a:fillRect/>
          </a:stretch>
        </p:blipFill>
        <p:spPr>
          <a:xfrm>
            <a:off x="2951283" y="1349223"/>
            <a:ext cx="6394394" cy="4240206"/>
          </a:xfrm>
          <a:prstGeom prst="rect">
            <a:avLst/>
          </a:prstGeom>
        </p:spPr>
      </p:pic>
    </p:spTree>
    <p:extLst>
      <p:ext uri="{BB962C8B-B14F-4D97-AF65-F5344CB8AC3E}">
        <p14:creationId xmlns:p14="http://schemas.microsoft.com/office/powerpoint/2010/main" val="34429774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heel(1)">
                                      <p:cBhvr>
                                        <p:cTn id="7" dur="2000"/>
                                        <p:tgtEl>
                                          <p:spTgt spid="4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2000"/>
                                        <p:tgtEl>
                                          <p:spTgt spid="19"/>
                                        </p:tgtEl>
                                      </p:cBhvr>
                                    </p:animEffect>
                                  </p:childTnLst>
                                </p:cTn>
                              </p:par>
                              <p:par>
                                <p:cTn id="11" presetID="21" presetClass="entr" presetSubtype="1"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2000"/>
                                        <p:tgtEl>
                                          <p:spTgt spid="2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heel(1)">
                                      <p:cBhvr>
                                        <p:cTn id="16" dur="2000"/>
                                        <p:tgtEl>
                                          <p:spTgt spid="21"/>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amond(in)">
                                      <p:cBhvr>
                                        <p:cTn id="27" dur="2000"/>
                                        <p:tgtEl>
                                          <p:spTgt spid="24"/>
                                        </p:tgtEl>
                                      </p:cBhvr>
                                    </p:animEffect>
                                  </p:childTnLst>
                                </p:cTn>
                              </p:par>
                              <p:par>
                                <p:cTn id="28" presetID="8" presetClass="entr" presetSubtype="16"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amond(in)">
                                      <p:cBhvr>
                                        <p:cTn id="30" dur="2000"/>
                                        <p:tgtEl>
                                          <p:spTgt spid="36"/>
                                        </p:tgtEl>
                                      </p:cBhvr>
                                    </p:animEffect>
                                  </p:childTnLst>
                                </p:cTn>
                              </p:par>
                              <p:par>
                                <p:cTn id="31" presetID="8" presetClass="entr" presetSubtype="16"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diamond(in)">
                                      <p:cBhvr>
                                        <p:cTn id="33" dur="2000"/>
                                        <p:tgtEl>
                                          <p:spTgt spid="37"/>
                                        </p:tgtEl>
                                      </p:cBhvr>
                                    </p:animEffect>
                                  </p:childTnLst>
                                </p:cTn>
                              </p:par>
                              <p:par>
                                <p:cTn id="34" presetID="8" presetClass="entr" presetSubtype="16"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diamond(in)">
                                      <p:cBhvr>
                                        <p:cTn id="36" dur="2000"/>
                                        <p:tgtEl>
                                          <p:spTgt spid="40"/>
                                        </p:tgtEl>
                                      </p:cBhvr>
                                    </p:animEffect>
                                  </p:childTnLst>
                                </p:cTn>
                              </p:par>
                              <p:par>
                                <p:cTn id="37" presetID="8" presetClass="entr" presetSubtype="16"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diamond(in)">
                                      <p:cBhvr>
                                        <p:cTn id="39" dur="2000"/>
                                        <p:tgtEl>
                                          <p:spTgt spid="4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amond(in)">
                                      <p:cBhvr>
                                        <p:cTn id="42" dur="2000"/>
                                        <p:tgtEl>
                                          <p:spTgt spid="4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amond(in)">
                                      <p:cBhvr>
                                        <p:cTn id="45" dur="2000"/>
                                        <p:tgtEl>
                                          <p:spTgt spid="4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diamond(in)">
                                      <p:cBhvr>
                                        <p:cTn id="48" dur="2000"/>
                                        <p:tgtEl>
                                          <p:spTgt spid="26"/>
                                        </p:tgtEl>
                                      </p:cBhvr>
                                    </p:animEffect>
                                  </p:childTnLst>
                                </p:cTn>
                              </p:par>
                              <p:par>
                                <p:cTn id="49" presetID="8" presetClass="entr" presetSubtype="16"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diamond(in)">
                                      <p:cBhvr>
                                        <p:cTn id="51" dur="2000"/>
                                        <p:tgtEl>
                                          <p:spTgt spid="46"/>
                                        </p:tgtEl>
                                      </p:cBhvr>
                                    </p:animEffect>
                                  </p:childTnLst>
                                </p:cTn>
                              </p:par>
                              <p:par>
                                <p:cTn id="52" presetID="8" presetClass="entr" presetSubtype="16"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diamond(in)">
                                      <p:cBhvr>
                                        <p:cTn id="54" dur="2000"/>
                                        <p:tgtEl>
                                          <p:spTgt spid="47"/>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amond(in)">
                                      <p:cBhvr>
                                        <p:cTn id="57" dur="2000"/>
                                        <p:tgtEl>
                                          <p:spTgt spid="27"/>
                                        </p:tgtEl>
                                      </p:cBhvr>
                                    </p:animEffect>
                                  </p:childTnLst>
                                </p:cTn>
                              </p:par>
                              <p:par>
                                <p:cTn id="58" presetID="8" presetClass="entr" presetSubtype="16"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amond(in)">
                                      <p:cBhvr>
                                        <p:cTn id="6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9" grpId="0"/>
      <p:bldP spid="21" grpId="0" animBg="1"/>
      <p:bldP spid="15" grpId="0"/>
      <p:bldP spid="16" grpId="0"/>
      <p:bldP spid="24" grpId="0" animBg="1"/>
      <p:bldP spid="42" grpId="0"/>
      <p:bldP spid="43"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4605"/>
            <a:ext cx="12212320" cy="6907530"/>
            <a:chOff x="0" y="-23"/>
            <a:chExt cx="19232" cy="10878"/>
          </a:xfrm>
        </p:grpSpPr>
        <p:grpSp>
          <p:nvGrpSpPr>
            <p:cNvPr id="16" name="组合 15"/>
            <p:cNvGrpSpPr/>
            <p:nvPr/>
          </p:nvGrpSpPr>
          <p:grpSpPr>
            <a:xfrm>
              <a:off x="0" y="-23"/>
              <a:ext cx="19232" cy="10878"/>
              <a:chOff x="0" y="-23"/>
              <a:chExt cx="19232" cy="10878"/>
            </a:xfrm>
          </p:grpSpPr>
          <p:pic>
            <p:nvPicPr>
              <p:cNvPr id="19" name="图片 18"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1" name="图片 20"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3" name="矩形 22"/>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18" name="TextBox 17"/>
          <p:cNvSpPr txBox="1"/>
          <p:nvPr/>
        </p:nvSpPr>
        <p:spPr>
          <a:xfrm>
            <a:off x="2783632" y="1253078"/>
            <a:ext cx="6768752" cy="2031325"/>
          </a:xfrm>
          <a:prstGeom prst="rect">
            <a:avLst/>
          </a:prstGeom>
          <a:noFill/>
        </p:spPr>
        <p:txBody>
          <a:bodyPr wrap="square" rtlCol="0">
            <a:spAutoFit/>
          </a:bodyPr>
          <a:lstStyle/>
          <a:p>
            <a:pPr marL="285750" indent="-285750">
              <a:buFont typeface="Courier New" panose="02070309020205020404" pitchFamily="49" charset="0"/>
              <a:buChar char="o"/>
            </a:pPr>
            <a:r>
              <a:rPr lang="en-US" altLang="zh-CN" sz="1400" dirty="0" smtClean="0">
                <a:latin typeface="+mn-lt"/>
                <a:cs typeface="+mn-ea"/>
                <a:sym typeface="+mn-lt"/>
              </a:rPr>
              <a:t>https</a:t>
            </a:r>
            <a:r>
              <a:rPr lang="en-US" altLang="zh-CN" sz="1400" dirty="0">
                <a:latin typeface="+mn-lt"/>
                <a:cs typeface="+mn-ea"/>
                <a:sym typeface="+mn-lt"/>
              </a:rPr>
              <a:t>://</a:t>
            </a:r>
            <a:r>
              <a:rPr lang="en-US" altLang="zh-CN" sz="1400" dirty="0" smtClean="0">
                <a:latin typeface="+mn-lt"/>
                <a:cs typeface="+mn-ea"/>
                <a:sym typeface="+mn-lt"/>
              </a:rPr>
              <a:t>haber.sakarya.edu.tr/sau-ogrencilerinden-hayat-kurtaran-uygulama-h30828.html</a:t>
            </a:r>
            <a:endParaRPr lang="en-US" altLang="zh-CN" sz="1400" dirty="0">
              <a:latin typeface="+mn-lt"/>
              <a:cs typeface="+mn-ea"/>
              <a:sym typeface="+mn-lt"/>
            </a:endParaRPr>
          </a:p>
          <a:p>
            <a:pPr marL="285750" indent="-285750">
              <a:buFont typeface="Courier New" panose="02070309020205020404" pitchFamily="49" charset="0"/>
              <a:buChar char="o"/>
            </a:pPr>
            <a:r>
              <a:rPr lang="en-US" altLang="zh-CN" sz="1400" dirty="0">
                <a:latin typeface="+mn-lt"/>
                <a:cs typeface="+mn-ea"/>
                <a:sym typeface="+mn-lt"/>
              </a:rPr>
              <a:t>https://www.technologyreview.com/2023/02/20/1068824/ai-actually-helpful-disaster-response-turkey-syria-earthquake/</a:t>
            </a:r>
          </a:p>
          <a:p>
            <a:pPr marL="285750" indent="-285750">
              <a:buFont typeface="Courier New" panose="02070309020205020404" pitchFamily="49" charset="0"/>
              <a:buChar char="o"/>
            </a:pPr>
            <a:r>
              <a:rPr lang="en-US" altLang="zh-CN" sz="1400" dirty="0">
                <a:latin typeface="+mn-lt"/>
                <a:cs typeface="+mn-ea"/>
                <a:sym typeface="+mn-lt"/>
              </a:rPr>
              <a:t>https://</a:t>
            </a:r>
            <a:r>
              <a:rPr lang="en-US" altLang="zh-CN" sz="1400" dirty="0" smtClean="0">
                <a:latin typeface="+mn-lt"/>
                <a:cs typeface="+mn-ea"/>
                <a:sym typeface="+mn-lt"/>
              </a:rPr>
              <a:t>medium.com/omdena/estimating-street-safeness-after-an-earthquake-with-deep-learning-f2ae50b9e25e</a:t>
            </a:r>
            <a:endParaRPr lang="tr-TR" altLang="zh-CN" sz="1400" dirty="0" smtClean="0">
              <a:latin typeface="+mn-lt"/>
              <a:cs typeface="+mn-ea"/>
              <a:sym typeface="+mn-lt"/>
            </a:endParaRPr>
          </a:p>
          <a:p>
            <a:pPr marL="285750" indent="-285750">
              <a:buFont typeface="Courier New" panose="02070309020205020404" pitchFamily="49" charset="0"/>
              <a:buChar char="o"/>
            </a:pPr>
            <a:r>
              <a:rPr lang="en-US" altLang="zh-CN" sz="1400" dirty="0">
                <a:latin typeface="+mn-lt"/>
                <a:cs typeface="+mn-ea"/>
                <a:sym typeface="+mn-lt"/>
              </a:rPr>
              <a:t>https://</a:t>
            </a:r>
            <a:r>
              <a:rPr lang="en-US" altLang="zh-CN" sz="1400" dirty="0" smtClean="0">
                <a:latin typeface="+mn-lt"/>
                <a:cs typeface="+mn-ea"/>
                <a:sym typeface="+mn-lt"/>
              </a:rPr>
              <a:t>www.researchgate.net/publication/328162858_AFETLERDE_KARAR_DESTEK_SISTEMI_MOBIL_UYGULAMA_ORNEGI</a:t>
            </a:r>
            <a:endParaRPr lang="en-US" altLang="zh-CN" sz="1400" dirty="0">
              <a:latin typeface="+mn-lt"/>
              <a:cs typeface="+mn-ea"/>
              <a:sym typeface="+mn-lt"/>
            </a:endParaRPr>
          </a:p>
          <a:p>
            <a:pPr marL="285750" indent="-285750">
              <a:buFont typeface="Courier New" panose="02070309020205020404" pitchFamily="49" charset="0"/>
              <a:buChar char="o"/>
            </a:pPr>
            <a:r>
              <a:rPr lang="en-US" altLang="zh-CN" sz="1400" dirty="0" smtClean="0">
                <a:latin typeface="+mn-lt"/>
                <a:cs typeface="+mn-ea"/>
                <a:sym typeface="+mn-lt"/>
              </a:rPr>
              <a:t>https</a:t>
            </a:r>
            <a:r>
              <a:rPr lang="en-US" altLang="zh-CN" sz="1400" dirty="0">
                <a:latin typeface="+mn-lt"/>
                <a:cs typeface="+mn-ea"/>
                <a:sym typeface="+mn-lt"/>
              </a:rPr>
              <a:t>://www.afad.gov.tr/afet-sonrasi-anlik-goruntu-aktarimi</a:t>
            </a:r>
            <a:endParaRPr lang="zh-CN" altLang="en-US" sz="1400" dirty="0">
              <a:latin typeface="+mn-lt"/>
              <a:cs typeface="+mn-ea"/>
              <a:sym typeface="+mn-lt"/>
            </a:endParaRPr>
          </a:p>
        </p:txBody>
      </p:sp>
      <p:pic>
        <p:nvPicPr>
          <p:cNvPr id="3" name="图片 2"/>
          <p:cNvPicPr>
            <a:picLocks noChangeAspect="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5139816" y="2833937"/>
            <a:ext cx="2607691" cy="2897434"/>
          </a:xfrm>
          <a:prstGeom prst="rect">
            <a:avLst/>
          </a:prstGeom>
        </p:spPr>
      </p:pic>
      <p:sp>
        <p:nvSpPr>
          <p:cNvPr id="4" name="矩形 3"/>
          <p:cNvSpPr/>
          <p:nvPr/>
        </p:nvSpPr>
        <p:spPr>
          <a:xfrm>
            <a:off x="8066418" y="633388"/>
            <a:ext cx="793750" cy="460375"/>
          </a:xfrm>
          <a:prstGeom prst="rect">
            <a:avLst/>
          </a:prstGeom>
        </p:spPr>
        <p:txBody>
          <a:bodyPr wrap="none">
            <a:spAutoFit/>
          </a:bodyPr>
          <a:lstStyle/>
          <a:p>
            <a:endParaRPr/>
          </a:p>
        </p:txBody>
      </p:sp>
      <p:cxnSp>
        <p:nvCxnSpPr>
          <p:cNvPr id="20" name="直接连接符 19"/>
          <p:cNvCxnSpPr/>
          <p:nvPr/>
        </p:nvCxnSpPr>
        <p:spPr>
          <a:xfrm>
            <a:off x="2783632" y="1082353"/>
            <a:ext cx="640871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37" name="Imagen 5" descr="C:\Users\Design\Documents\Edu\Product Launch\shadow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39"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5388" y="5913755"/>
            <a:ext cx="762000" cy="719138"/>
          </a:xfrm>
          <a:prstGeom prst="rect">
            <a:avLst/>
          </a:prstGeom>
          <a:noFill/>
          <a:ln>
            <a:noFill/>
          </a:ln>
        </p:spPr>
      </p:pic>
      <p:pic>
        <p:nvPicPr>
          <p:cNvPr id="40" name="27 Imagen"/>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2" name="29 CuadroTexto"/>
          <p:cNvSpPr txBox="1">
            <a:spLocks noChangeArrowheads="1"/>
          </p:cNvSpPr>
          <p:nvPr/>
        </p:nvSpPr>
        <p:spPr bwMode="auto">
          <a:xfrm>
            <a:off x="5742351" y="6015718"/>
            <a:ext cx="301686"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HN" sz="1000" b="1" dirty="0" smtClean="0">
                <a:solidFill>
                  <a:srgbClr val="0EB1E7"/>
                </a:solidFill>
                <a:latin typeface="+mn-lt"/>
                <a:cs typeface="+mn-ea"/>
                <a:sym typeface="+mn-lt"/>
              </a:rPr>
              <a:t>1</a:t>
            </a:r>
            <a:r>
              <a:rPr lang="tr-TR" altLang="es-HN" sz="1000" b="1" dirty="0" smtClean="0">
                <a:solidFill>
                  <a:srgbClr val="0EB1E7"/>
                </a:solidFill>
                <a:latin typeface="+mn-lt"/>
                <a:cs typeface="+mn-ea"/>
                <a:sym typeface="+mn-lt"/>
              </a:rPr>
              <a:t>6</a:t>
            </a:r>
            <a:endParaRPr lang="en-US" altLang="es-HN" sz="1000" b="1" dirty="0">
              <a:solidFill>
                <a:srgbClr val="0EB1E7"/>
              </a:solidFill>
              <a:latin typeface="+mn-lt"/>
              <a:cs typeface="+mn-ea"/>
              <a:sym typeface="+mn-lt"/>
            </a:endParaRP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4"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45" name="Imagen 5" descr="C:\Users\Design\Documents\Edu\Product Launch\shadow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8625" y="5931218"/>
            <a:ext cx="763588" cy="720725"/>
          </a:xfrm>
          <a:prstGeom prst="rect">
            <a:avLst/>
          </a:prstGeom>
          <a:noFill/>
          <a:ln>
            <a:noFill/>
          </a:ln>
        </p:spPr>
      </p:pic>
      <p:pic>
        <p:nvPicPr>
          <p:cNvPr id="46" name="Imagen 27" descr="btns">
            <a:hlinkClick r:id="" action="ppaction://hlinkshowjump?jump=next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47" name="Imagen 28" descr="btns">
            <a:hlinkClick r:id="" action="ppaction://hlinkshowjump?jump=previousslide"/>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26"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
        <p:nvSpPr>
          <p:cNvPr id="27"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28" name="Metin kutusu 27"/>
          <p:cNvSpPr txBox="1"/>
          <p:nvPr/>
        </p:nvSpPr>
        <p:spPr>
          <a:xfrm>
            <a:off x="4438720" y="378356"/>
            <a:ext cx="3268839" cy="584775"/>
          </a:xfrm>
          <a:prstGeom prst="rect">
            <a:avLst/>
          </a:prstGeom>
          <a:noFill/>
        </p:spPr>
        <p:txBody>
          <a:bodyPr wrap="square" rtlCol="0">
            <a:spAutoFit/>
          </a:bodyPr>
          <a:lstStyle/>
          <a:p>
            <a:pPr algn="ctr"/>
            <a:r>
              <a:rPr lang="tr-TR" sz="3200" dirty="0" smtClean="0">
                <a:latin typeface="Bodoni MT" panose="02070603080606020203" pitchFamily="18" charset="0"/>
              </a:rPr>
              <a:t>Kaynakça</a:t>
            </a:r>
            <a:endParaRPr lang="en-US" sz="3200" dirty="0">
              <a:latin typeface="Bodoni MT" panose="020706030806060202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ppt_y</p:attrName>
                                        </p:attrNameLst>
                                      </p:cBhvr>
                                      <p:tavLst>
                                        <p:tav tm="0">
                                          <p:val>
                                            <p:strVal val="#ppt_y+#ppt_h*1.125000"/>
                                          </p:val>
                                        </p:tav>
                                        <p:tav tm="100000">
                                          <p:val>
                                            <p:strVal val="#ppt_y"/>
                                          </p:val>
                                        </p:tav>
                                      </p:tavLst>
                                    </p:anim>
                                    <p:animEffect transition="in" filter="wipe(up)">
                                      <p:cBhvr>
                                        <p:cTn id="22" dur="500"/>
                                        <p:tgtEl>
                                          <p:spTgt spid="24"/>
                                        </p:tgtEl>
                                      </p:cBhvr>
                                    </p:animEffect>
                                  </p:childTnLst>
                                </p:cTn>
                              </p:par>
                              <p:par>
                                <p:cTn id="23" presetID="12" presetClass="entr" presetSubtype="4"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p:tgtEl>
                                          <p:spTgt spid="36"/>
                                        </p:tgtEl>
                                        <p:attrNameLst>
                                          <p:attrName>ppt_y</p:attrName>
                                        </p:attrNameLst>
                                      </p:cBhvr>
                                      <p:tavLst>
                                        <p:tav tm="0">
                                          <p:val>
                                            <p:strVal val="#ppt_y+#ppt_h*1.125000"/>
                                          </p:val>
                                        </p:tav>
                                        <p:tav tm="100000">
                                          <p:val>
                                            <p:strVal val="#ppt_y"/>
                                          </p:val>
                                        </p:tav>
                                      </p:tavLst>
                                    </p:anim>
                                    <p:animEffect transition="in" filter="wipe(up)">
                                      <p:cBhvr>
                                        <p:cTn id="26" dur="500"/>
                                        <p:tgtEl>
                                          <p:spTgt spid="36"/>
                                        </p:tgtEl>
                                      </p:cBhvr>
                                    </p:animEffect>
                                  </p:childTnLst>
                                </p:cTn>
                              </p:par>
                              <p:par>
                                <p:cTn id="27" presetID="12" presetClass="entr" presetSubtype="4"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p:tgtEl>
                                          <p:spTgt spid="37"/>
                                        </p:tgtEl>
                                        <p:attrNameLst>
                                          <p:attrName>ppt_y</p:attrName>
                                        </p:attrNameLst>
                                      </p:cBhvr>
                                      <p:tavLst>
                                        <p:tav tm="0">
                                          <p:val>
                                            <p:strVal val="#ppt_y+#ppt_h*1.125000"/>
                                          </p:val>
                                        </p:tav>
                                        <p:tav tm="100000">
                                          <p:val>
                                            <p:strVal val="#ppt_y"/>
                                          </p:val>
                                        </p:tav>
                                      </p:tavLst>
                                    </p:anim>
                                    <p:animEffect transition="in" filter="wipe(up)">
                                      <p:cBhvr>
                                        <p:cTn id="30" dur="500"/>
                                        <p:tgtEl>
                                          <p:spTgt spid="37"/>
                                        </p:tgtEl>
                                      </p:cBhvr>
                                    </p:animEffect>
                                  </p:childTnLst>
                                </p:cTn>
                              </p:par>
                              <p:par>
                                <p:cTn id="31" presetID="12" presetClass="entr" presetSubtype="4"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p:tgtEl>
                                          <p:spTgt spid="39"/>
                                        </p:tgtEl>
                                        <p:attrNameLst>
                                          <p:attrName>ppt_y</p:attrName>
                                        </p:attrNameLst>
                                      </p:cBhvr>
                                      <p:tavLst>
                                        <p:tav tm="0">
                                          <p:val>
                                            <p:strVal val="#ppt_y+#ppt_h*1.125000"/>
                                          </p:val>
                                        </p:tav>
                                        <p:tav tm="100000">
                                          <p:val>
                                            <p:strVal val="#ppt_y"/>
                                          </p:val>
                                        </p:tav>
                                      </p:tavLst>
                                    </p:anim>
                                    <p:animEffect transition="in" filter="wipe(up)">
                                      <p:cBhvr>
                                        <p:cTn id="34" dur="500"/>
                                        <p:tgtEl>
                                          <p:spTgt spid="39"/>
                                        </p:tgtEl>
                                      </p:cBhvr>
                                    </p:animEffect>
                                  </p:childTnLst>
                                </p:cTn>
                              </p:par>
                              <p:par>
                                <p:cTn id="35" presetID="12" presetClass="entr" presetSubtype="4"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p:tgtEl>
                                          <p:spTgt spid="40"/>
                                        </p:tgtEl>
                                        <p:attrNameLst>
                                          <p:attrName>ppt_y</p:attrName>
                                        </p:attrNameLst>
                                      </p:cBhvr>
                                      <p:tavLst>
                                        <p:tav tm="0">
                                          <p:val>
                                            <p:strVal val="#ppt_y+#ppt_h*1.125000"/>
                                          </p:val>
                                        </p:tav>
                                        <p:tav tm="100000">
                                          <p:val>
                                            <p:strVal val="#ppt_y"/>
                                          </p:val>
                                        </p:tav>
                                      </p:tavLst>
                                    </p:anim>
                                    <p:animEffect transition="in" filter="wipe(up)">
                                      <p:cBhvr>
                                        <p:cTn id="38" dur="500"/>
                                        <p:tgtEl>
                                          <p:spTgt spid="40"/>
                                        </p:tgtEl>
                                      </p:cBhvr>
                                    </p:animEffect>
                                  </p:childTnLst>
                                </p:cTn>
                              </p:par>
                              <p:par>
                                <p:cTn id="39" presetID="12" presetClass="entr" presetSubtype="4"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p:tgtEl>
                                          <p:spTgt spid="41"/>
                                        </p:tgtEl>
                                        <p:attrNameLst>
                                          <p:attrName>ppt_y</p:attrName>
                                        </p:attrNameLst>
                                      </p:cBhvr>
                                      <p:tavLst>
                                        <p:tav tm="0">
                                          <p:val>
                                            <p:strVal val="#ppt_y+#ppt_h*1.125000"/>
                                          </p:val>
                                        </p:tav>
                                        <p:tav tm="100000">
                                          <p:val>
                                            <p:strVal val="#ppt_y"/>
                                          </p:val>
                                        </p:tav>
                                      </p:tavLst>
                                    </p:anim>
                                    <p:animEffect transition="in" filter="wipe(up)">
                                      <p:cBhvr>
                                        <p:cTn id="42" dur="500"/>
                                        <p:tgtEl>
                                          <p:spTgt spid="41"/>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p:tgtEl>
                                          <p:spTgt spid="42"/>
                                        </p:tgtEl>
                                        <p:attrNameLst>
                                          <p:attrName>ppt_y</p:attrName>
                                        </p:attrNameLst>
                                      </p:cBhvr>
                                      <p:tavLst>
                                        <p:tav tm="0">
                                          <p:val>
                                            <p:strVal val="#ppt_y+#ppt_h*1.125000"/>
                                          </p:val>
                                        </p:tav>
                                        <p:tav tm="100000">
                                          <p:val>
                                            <p:strVal val="#ppt_y"/>
                                          </p:val>
                                        </p:tav>
                                      </p:tavLst>
                                    </p:anim>
                                    <p:animEffect transition="in" filter="wipe(up)">
                                      <p:cBhvr>
                                        <p:cTn id="46" dur="500"/>
                                        <p:tgtEl>
                                          <p:spTgt spid="42"/>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p:tgtEl>
                                          <p:spTgt spid="43"/>
                                        </p:tgtEl>
                                        <p:attrNameLst>
                                          <p:attrName>ppt_y</p:attrName>
                                        </p:attrNameLst>
                                      </p:cBhvr>
                                      <p:tavLst>
                                        <p:tav tm="0">
                                          <p:val>
                                            <p:strVal val="#ppt_y+#ppt_h*1.125000"/>
                                          </p:val>
                                        </p:tav>
                                        <p:tav tm="100000">
                                          <p:val>
                                            <p:strVal val="#ppt_y"/>
                                          </p:val>
                                        </p:tav>
                                      </p:tavLst>
                                    </p:anim>
                                    <p:animEffect transition="in" filter="wipe(up)">
                                      <p:cBhvr>
                                        <p:cTn id="50" dur="500"/>
                                        <p:tgtEl>
                                          <p:spTgt spid="43"/>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p:tgtEl>
                                          <p:spTgt spid="44"/>
                                        </p:tgtEl>
                                        <p:attrNameLst>
                                          <p:attrName>ppt_y</p:attrName>
                                        </p:attrNameLst>
                                      </p:cBhvr>
                                      <p:tavLst>
                                        <p:tav tm="0">
                                          <p:val>
                                            <p:strVal val="#ppt_y+#ppt_h*1.125000"/>
                                          </p:val>
                                        </p:tav>
                                        <p:tav tm="100000">
                                          <p:val>
                                            <p:strVal val="#ppt_y"/>
                                          </p:val>
                                        </p:tav>
                                      </p:tavLst>
                                    </p:anim>
                                    <p:animEffect transition="in" filter="wipe(up)">
                                      <p:cBhvr>
                                        <p:cTn id="54" dur="500"/>
                                        <p:tgtEl>
                                          <p:spTgt spid="44"/>
                                        </p:tgtEl>
                                      </p:cBhvr>
                                    </p:animEffect>
                                  </p:childTnLst>
                                </p:cTn>
                              </p:par>
                              <p:par>
                                <p:cTn id="55" presetID="12" presetClass="entr" presetSubtype="4"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additive="base">
                                        <p:cTn id="57" dur="500"/>
                                        <p:tgtEl>
                                          <p:spTgt spid="45"/>
                                        </p:tgtEl>
                                        <p:attrNameLst>
                                          <p:attrName>ppt_y</p:attrName>
                                        </p:attrNameLst>
                                      </p:cBhvr>
                                      <p:tavLst>
                                        <p:tav tm="0">
                                          <p:val>
                                            <p:strVal val="#ppt_y+#ppt_h*1.125000"/>
                                          </p:val>
                                        </p:tav>
                                        <p:tav tm="100000">
                                          <p:val>
                                            <p:strVal val="#ppt_y"/>
                                          </p:val>
                                        </p:tav>
                                      </p:tavLst>
                                    </p:anim>
                                    <p:animEffect transition="in" filter="wipe(up)">
                                      <p:cBhvr>
                                        <p:cTn id="58" dur="500"/>
                                        <p:tgtEl>
                                          <p:spTgt spid="45"/>
                                        </p:tgtEl>
                                      </p:cBhvr>
                                    </p:animEffect>
                                  </p:childTnLst>
                                </p:cTn>
                              </p:par>
                              <p:par>
                                <p:cTn id="59" presetID="12" presetClass="entr" presetSubtype="4"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p:tgtEl>
                                          <p:spTgt spid="46"/>
                                        </p:tgtEl>
                                        <p:attrNameLst>
                                          <p:attrName>ppt_y</p:attrName>
                                        </p:attrNameLst>
                                      </p:cBhvr>
                                      <p:tavLst>
                                        <p:tav tm="0">
                                          <p:val>
                                            <p:strVal val="#ppt_y+#ppt_h*1.125000"/>
                                          </p:val>
                                        </p:tav>
                                        <p:tav tm="100000">
                                          <p:val>
                                            <p:strVal val="#ppt_y"/>
                                          </p:val>
                                        </p:tav>
                                      </p:tavLst>
                                    </p:anim>
                                    <p:animEffect transition="in" filter="wipe(up)">
                                      <p:cBhvr>
                                        <p:cTn id="62" dur="500"/>
                                        <p:tgtEl>
                                          <p:spTgt spid="46"/>
                                        </p:tgtEl>
                                      </p:cBhvr>
                                    </p:animEffect>
                                  </p:childTnLst>
                                </p:cTn>
                              </p:par>
                              <p:par>
                                <p:cTn id="63" presetID="12" presetClass="entr" presetSubtype="4"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500"/>
                                        <p:tgtEl>
                                          <p:spTgt spid="47"/>
                                        </p:tgtEl>
                                        <p:attrNameLst>
                                          <p:attrName>ppt_y</p:attrName>
                                        </p:attrNameLst>
                                      </p:cBhvr>
                                      <p:tavLst>
                                        <p:tav tm="0">
                                          <p:val>
                                            <p:strVal val="#ppt_y+#ppt_h*1.125000"/>
                                          </p:val>
                                        </p:tav>
                                        <p:tav tm="100000">
                                          <p:val>
                                            <p:strVal val="#ppt_y"/>
                                          </p:val>
                                        </p:tav>
                                      </p:tavLst>
                                    </p:anim>
                                    <p:animEffect transition="in" filter="wipe(up)">
                                      <p:cBhvr>
                                        <p:cTn id="66" dur="500"/>
                                        <p:tgtEl>
                                          <p:spTgt spid="47"/>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p:tgtEl>
                                          <p:spTgt spid="26"/>
                                        </p:tgtEl>
                                        <p:attrNameLst>
                                          <p:attrName>ppt_y</p:attrName>
                                        </p:attrNameLst>
                                      </p:cBhvr>
                                      <p:tavLst>
                                        <p:tav tm="0">
                                          <p:val>
                                            <p:strVal val="#ppt_y+#ppt_h*1.125000"/>
                                          </p:val>
                                        </p:tav>
                                        <p:tav tm="100000">
                                          <p:val>
                                            <p:strVal val="#ppt_y"/>
                                          </p:val>
                                        </p:tav>
                                      </p:tavLst>
                                    </p:anim>
                                    <p:animEffect transition="in" filter="wipe(up)">
                                      <p:cBhvr>
                                        <p:cTn id="70" dur="500"/>
                                        <p:tgtEl>
                                          <p:spTgt spid="26"/>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p:tgtEl>
                                          <p:spTgt spid="27"/>
                                        </p:tgtEl>
                                        <p:attrNameLst>
                                          <p:attrName>ppt_y</p:attrName>
                                        </p:attrNameLst>
                                      </p:cBhvr>
                                      <p:tavLst>
                                        <p:tav tm="0">
                                          <p:val>
                                            <p:strVal val="#ppt_y+#ppt_h*1.125000"/>
                                          </p:val>
                                        </p:tav>
                                        <p:tav tm="100000">
                                          <p:val>
                                            <p:strVal val="#ppt_y"/>
                                          </p:val>
                                        </p:tav>
                                      </p:tavLst>
                                    </p:anim>
                                    <p:animEffect transition="in" filter="wipe(up)">
                                      <p:cBhvr>
                                        <p:cTn id="7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p:bldP spid="24" grpId="0" animBg="1"/>
      <p:bldP spid="42" grpId="0"/>
      <p:bldP spid="43" grpId="0"/>
      <p:bldP spid="44"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4605"/>
            <a:ext cx="12212320" cy="6907530"/>
            <a:chOff x="0" y="-23"/>
            <a:chExt cx="19232" cy="10878"/>
          </a:xfrm>
        </p:grpSpPr>
        <p:grpSp>
          <p:nvGrpSpPr>
            <p:cNvPr id="16" name="组合 15"/>
            <p:cNvGrpSpPr/>
            <p:nvPr/>
          </p:nvGrpSpPr>
          <p:grpSpPr>
            <a:xfrm>
              <a:off x="0" y="-23"/>
              <a:ext cx="19232" cy="10878"/>
              <a:chOff x="0" y="-23"/>
              <a:chExt cx="19232" cy="10878"/>
            </a:xfrm>
          </p:grpSpPr>
          <p:pic>
            <p:nvPicPr>
              <p:cNvPr id="9" name="图片 8"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7" name="图片 6"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3" name="矩形 2"/>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8" name="矩形 7"/>
          <p:cNvSpPr/>
          <p:nvPr/>
        </p:nvSpPr>
        <p:spPr>
          <a:xfrm>
            <a:off x="5833110" y="229870"/>
            <a:ext cx="4812030" cy="643001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1"/>
          <p:cNvSpPr txBox="1"/>
          <p:nvPr/>
        </p:nvSpPr>
        <p:spPr>
          <a:xfrm>
            <a:off x="6356286" y="6077592"/>
            <a:ext cx="2592288" cy="553998"/>
          </a:xfrm>
          <a:prstGeom prst="rect">
            <a:avLst/>
          </a:prstGeom>
          <a:noFill/>
        </p:spPr>
        <p:txBody>
          <a:bodyPr wrap="square" rtlCol="0">
            <a:spAutoFit/>
          </a:bodyPr>
          <a:lstStyle/>
          <a:p>
            <a:pPr algn="l">
              <a:lnSpc>
                <a:spcPts val="1780"/>
              </a:lnSpc>
            </a:pPr>
            <a:endParaRPr lang="en-US" altLang="zh-CN" sz="2400" dirty="0">
              <a:solidFill>
                <a:schemeClr val="bg1"/>
              </a:solidFill>
              <a:latin typeface="+mn-lt"/>
              <a:cs typeface="+mn-ea"/>
              <a:sym typeface="+mn-lt"/>
            </a:endParaRPr>
          </a:p>
          <a:p>
            <a:pPr algn="l">
              <a:lnSpc>
                <a:spcPts val="1780"/>
              </a:lnSpc>
            </a:pPr>
            <a:endParaRPr lang="en-US" altLang="zh-CN" sz="2400" dirty="0">
              <a:solidFill>
                <a:schemeClr val="bg1"/>
              </a:solidFill>
              <a:latin typeface="+mn-lt"/>
              <a:cs typeface="+mn-ea"/>
              <a:sym typeface="+mn-lt"/>
            </a:endParaRPr>
          </a:p>
        </p:txBody>
      </p:sp>
      <p:sp>
        <p:nvSpPr>
          <p:cNvPr id="14" name="1 Título"/>
          <p:cNvSpPr txBox="1"/>
          <p:nvPr/>
        </p:nvSpPr>
        <p:spPr bwMode="auto">
          <a:xfrm>
            <a:off x="2622446" y="6041366"/>
            <a:ext cx="2266950" cy="618654"/>
          </a:xfrm>
          <a:prstGeom prst="rect">
            <a:avLst/>
          </a:prstGeom>
          <a:no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sz="1200" dirty="0">
              <a:solidFill>
                <a:srgbClr val="403152"/>
              </a:solidFill>
              <a:latin typeface="+mn-lt"/>
              <a:cs typeface="+mn-ea"/>
              <a:sym typeface="+mn-lt"/>
            </a:endParaRPr>
          </a:p>
        </p:txBody>
      </p:sp>
      <p:sp>
        <p:nvSpPr>
          <p:cNvPr id="15" name="椭圆​​ 59"/>
          <p:cNvSpPr/>
          <p:nvPr/>
        </p:nvSpPr>
        <p:spPr>
          <a:xfrm>
            <a:off x="1768477" y="3563398"/>
            <a:ext cx="386474" cy="386474"/>
          </a:xfrm>
          <a:prstGeom prst="ellipse">
            <a:avLst/>
          </a:prstGeom>
          <a:solidFill>
            <a:srgbClr val="403152"/>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cs typeface="+mn-ea"/>
              <a:sym typeface="+mn-lt"/>
            </a:endParaRPr>
          </a:p>
        </p:txBody>
      </p:sp>
      <p:sp>
        <p:nvSpPr>
          <p:cNvPr id="19" name="矩形​​ 8"/>
          <p:cNvSpPr/>
          <p:nvPr/>
        </p:nvSpPr>
        <p:spPr>
          <a:xfrm>
            <a:off x="1831180" y="3681322"/>
            <a:ext cx="261068" cy="1638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等腰三角形​​ 9"/>
          <p:cNvSpPr/>
          <p:nvPr/>
        </p:nvSpPr>
        <p:spPr>
          <a:xfrm rot="10800000">
            <a:off x="1831180" y="3688460"/>
            <a:ext cx="261068" cy="73877"/>
          </a:xfrm>
          <a:prstGeom prst="triangl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8" name="图片 27" descr="商用电脑 (2)"/>
          <p:cNvPicPr>
            <a:picLocks noChangeAspect="1"/>
          </p:cNvPicPr>
          <p:nvPr/>
        </p:nvPicPr>
        <p:blipFill>
          <a:blip r:embed="rId4"/>
          <a:stretch>
            <a:fillRect/>
          </a:stretch>
        </p:blipFill>
        <p:spPr>
          <a:xfrm>
            <a:off x="6130290" y="952500"/>
            <a:ext cx="4514850" cy="4514850"/>
          </a:xfrm>
          <a:prstGeom prst="rect">
            <a:avLst/>
          </a:prstGeom>
        </p:spPr>
      </p:pic>
      <p:sp>
        <p:nvSpPr>
          <p:cNvPr id="4" name="1 Título"/>
          <p:cNvSpPr txBox="1"/>
          <p:nvPr/>
        </p:nvSpPr>
        <p:spPr>
          <a:xfrm>
            <a:off x="1559560" y="4471670"/>
            <a:ext cx="5902325" cy="863600"/>
          </a:xfrm>
          <a:prstGeom prst="rect">
            <a:avLst/>
          </a:prstGeom>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5765"/>
              </a:lnSpc>
            </a:pPr>
            <a:endParaRPr/>
          </a:p>
        </p:txBody>
      </p:sp>
      <p:sp>
        <p:nvSpPr>
          <p:cNvPr id="18" name="Dikdörtgen 17"/>
          <p:cNvSpPr/>
          <p:nvPr/>
        </p:nvSpPr>
        <p:spPr>
          <a:xfrm>
            <a:off x="2212766" y="1511756"/>
            <a:ext cx="2600729" cy="461665"/>
          </a:xfrm>
          <a:prstGeom prst="rect">
            <a:avLst/>
          </a:prstGeom>
        </p:spPr>
        <p:txBody>
          <a:bodyPr wrap="square">
            <a:spAutoFit/>
          </a:bodyPr>
          <a:lstStyle/>
          <a:p>
            <a:pPr algn="ctr"/>
            <a:r>
              <a:rPr lang="tr-TR" sz="2400" dirty="0" smtClean="0">
                <a:latin typeface="Arial Rounded MT Bold" panose="020F0704030504030204" pitchFamily="34" charset="0"/>
              </a:rPr>
              <a:t>Selin Pınar Koç</a:t>
            </a:r>
          </a:p>
        </p:txBody>
      </p:sp>
      <p:sp>
        <p:nvSpPr>
          <p:cNvPr id="30" name="椭圆​​ 59"/>
          <p:cNvSpPr/>
          <p:nvPr/>
        </p:nvSpPr>
        <p:spPr>
          <a:xfrm>
            <a:off x="1769548" y="2157249"/>
            <a:ext cx="386474" cy="386474"/>
          </a:xfrm>
          <a:prstGeom prst="ellipse">
            <a:avLst/>
          </a:prstGeom>
          <a:solidFill>
            <a:srgbClr val="403152"/>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cs typeface="+mn-ea"/>
              <a:sym typeface="+mn-lt"/>
            </a:endParaRPr>
          </a:p>
        </p:txBody>
      </p:sp>
      <p:sp>
        <p:nvSpPr>
          <p:cNvPr id="31" name="矩形​​ 8"/>
          <p:cNvSpPr/>
          <p:nvPr/>
        </p:nvSpPr>
        <p:spPr>
          <a:xfrm>
            <a:off x="1832251" y="2275173"/>
            <a:ext cx="261068" cy="1638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等腰三角形​​ 9"/>
          <p:cNvSpPr/>
          <p:nvPr/>
        </p:nvSpPr>
        <p:spPr>
          <a:xfrm rot="10800000">
            <a:off x="1832251" y="2282311"/>
            <a:ext cx="261068" cy="73877"/>
          </a:xfrm>
          <a:prstGeom prst="triangl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Dikdörtgen 1"/>
          <p:cNvSpPr/>
          <p:nvPr/>
        </p:nvSpPr>
        <p:spPr>
          <a:xfrm>
            <a:off x="2231025" y="2134584"/>
            <a:ext cx="2647711" cy="369332"/>
          </a:xfrm>
          <a:prstGeom prst="rect">
            <a:avLst/>
          </a:prstGeom>
        </p:spPr>
        <p:txBody>
          <a:bodyPr wrap="none">
            <a:spAutoFit/>
          </a:bodyPr>
          <a:lstStyle/>
          <a:p>
            <a:pPr algn="ctr"/>
            <a:r>
              <a:rPr lang="tr-TR" dirty="0">
                <a:latin typeface="Arial Rounded MT Bold" panose="020F0704030504030204" pitchFamily="34" charset="0"/>
              </a:rPr>
              <a:t>selinpkoc@gmail.com</a:t>
            </a:r>
          </a:p>
        </p:txBody>
      </p:sp>
      <p:sp>
        <p:nvSpPr>
          <p:cNvPr id="33" name="Dikdörtgen 32"/>
          <p:cNvSpPr/>
          <p:nvPr/>
        </p:nvSpPr>
        <p:spPr>
          <a:xfrm>
            <a:off x="2234675" y="2977812"/>
            <a:ext cx="2600729" cy="461665"/>
          </a:xfrm>
          <a:prstGeom prst="rect">
            <a:avLst/>
          </a:prstGeom>
        </p:spPr>
        <p:txBody>
          <a:bodyPr wrap="square">
            <a:spAutoFit/>
          </a:bodyPr>
          <a:lstStyle/>
          <a:p>
            <a:pPr algn="ctr"/>
            <a:r>
              <a:rPr lang="tr-TR" sz="2400" dirty="0" smtClean="0">
                <a:latin typeface="Arial Rounded MT Bold" panose="020F0704030504030204" pitchFamily="34" charset="0"/>
              </a:rPr>
              <a:t>Sena Yüksel</a:t>
            </a:r>
          </a:p>
        </p:txBody>
      </p:sp>
      <p:sp>
        <p:nvSpPr>
          <p:cNvPr id="34" name="Dikdörtgen 33"/>
          <p:cNvSpPr/>
          <p:nvPr/>
        </p:nvSpPr>
        <p:spPr>
          <a:xfrm>
            <a:off x="2191972" y="3555641"/>
            <a:ext cx="3242426" cy="369332"/>
          </a:xfrm>
          <a:prstGeom prst="rect">
            <a:avLst/>
          </a:prstGeom>
        </p:spPr>
        <p:txBody>
          <a:bodyPr wrap="none">
            <a:spAutoFit/>
          </a:bodyPr>
          <a:lstStyle/>
          <a:p>
            <a:pPr algn="ctr"/>
            <a:r>
              <a:rPr lang="tr-TR" dirty="0" smtClean="0">
                <a:latin typeface="Arial Rounded MT Bold" panose="020F0704030504030204" pitchFamily="34" charset="0"/>
              </a:rPr>
              <a:t>senayuksel408@gmail.com</a:t>
            </a:r>
            <a:endParaRPr lang="tr-TR" dirty="0">
              <a:latin typeface="Arial Rounded MT Bold" panose="020F07040305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strips(downLeft)">
                                      <p:cBhvr>
                                        <p:cTn id="19" dur="500"/>
                                        <p:tgtEl>
                                          <p:spTgt spid="13"/>
                                        </p:tgtEl>
                                      </p:cBhvr>
                                    </p:animEffect>
                                  </p:childTnLst>
                                </p:cTn>
                              </p:par>
                              <p:par>
                                <p:cTn id="20" presetID="18" presetClass="entr" presetSubtype="12"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trips(downLeft)">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4605"/>
            <a:ext cx="12212320" cy="6907530"/>
            <a:chOff x="0" y="-23"/>
            <a:chExt cx="19232" cy="10878"/>
          </a:xfrm>
        </p:grpSpPr>
        <p:grpSp>
          <p:nvGrpSpPr>
            <p:cNvPr id="16" name="组合 15"/>
            <p:cNvGrpSpPr/>
            <p:nvPr/>
          </p:nvGrpSpPr>
          <p:grpSpPr>
            <a:xfrm>
              <a:off x="0" y="-23"/>
              <a:ext cx="19232" cy="10878"/>
              <a:chOff x="0" y="-23"/>
              <a:chExt cx="19232" cy="10878"/>
            </a:xfrm>
          </p:grpSpPr>
          <p:pic>
            <p:nvPicPr>
              <p:cNvPr id="10" name="图片 9"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11" name="图片 10"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12" name="矩形 11"/>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DDD9C3"/>
                </a:solidFill>
                <a:cs typeface="+mn-ea"/>
                <a:sym typeface="+mn-lt"/>
              </a:endParaRPr>
            </a:p>
          </p:txBody>
        </p:sp>
      </p:grpSp>
      <p:sp>
        <p:nvSpPr>
          <p:cNvPr id="2" name="矩形 1"/>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Imagen 5" descr="C:\Users\Design\Documents\Edu\Product Launch\shadow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37"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0" name="27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2" name="29 CuadroTexto"/>
          <p:cNvSpPr txBox="1">
            <a:spLocks noChangeArrowheads="1"/>
          </p:cNvSpPr>
          <p:nvPr/>
        </p:nvSpPr>
        <p:spPr bwMode="auto">
          <a:xfrm>
            <a:off x="5742351" y="6015718"/>
            <a:ext cx="232756"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HN" sz="1000" b="1" dirty="0">
                <a:solidFill>
                  <a:srgbClr val="0EB1E7"/>
                </a:solidFill>
                <a:latin typeface="+mn-lt"/>
                <a:cs typeface="+mn-ea"/>
                <a:sym typeface="+mn-lt"/>
              </a:rPr>
              <a:t>1</a:t>
            </a: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4"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tr-TR" sz="1000" b="1" dirty="0" smtClean="0">
                <a:solidFill>
                  <a:schemeClr val="bg1">
                    <a:lumMod val="50000"/>
                  </a:schemeClr>
                </a:solidFill>
                <a:latin typeface="+mn-lt"/>
                <a:cs typeface="+mn-ea"/>
                <a:sym typeface="+mn-lt"/>
              </a:rPr>
              <a:t>16</a:t>
            </a:r>
            <a:endParaRPr lang="es-HN" sz="1000" b="1" dirty="0">
              <a:solidFill>
                <a:schemeClr val="bg1">
                  <a:lumMod val="50000"/>
                </a:schemeClr>
              </a:solidFill>
              <a:latin typeface="+mn-lt"/>
              <a:cs typeface="+mn-ea"/>
              <a:sym typeface="+mn-lt"/>
            </a:endParaRPr>
          </a:p>
        </p:txBody>
      </p:sp>
      <p:pic>
        <p:nvPicPr>
          <p:cNvPr id="46" name="Imagen 27" descr="btns">
            <a:hlinkClick r:id="" action="ppaction://hlinkshowjump?jump=next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47"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50"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141" name="矩形 140"/>
          <p:cNvSpPr/>
          <p:nvPr/>
        </p:nvSpPr>
        <p:spPr>
          <a:xfrm>
            <a:off x="1980064" y="417830"/>
            <a:ext cx="1498600" cy="117475"/>
          </a:xfrm>
          <a:prstGeom prst="rect">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42" name="TextBox 29"/>
          <p:cNvSpPr txBox="1">
            <a:spLocks noChangeArrowheads="1"/>
          </p:cNvSpPr>
          <p:nvPr/>
        </p:nvSpPr>
        <p:spPr bwMode="auto">
          <a:xfrm>
            <a:off x="1876822" y="606470"/>
            <a:ext cx="3067050" cy="52197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dirty="0">
              <a:solidFill>
                <a:schemeClr val="bg1">
                  <a:lumMod val="50000"/>
                </a:schemeClr>
              </a:solidFill>
              <a:latin typeface="+mn-lt"/>
              <a:ea typeface="+mn-ea"/>
              <a:cs typeface="+mn-ea"/>
              <a:sym typeface="+mn-lt"/>
            </a:endParaRPr>
          </a:p>
        </p:txBody>
      </p:sp>
      <p:pic>
        <p:nvPicPr>
          <p:cNvPr id="143" name="图片 43" descr="6.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967913" y="288925"/>
            <a:ext cx="522287" cy="315913"/>
          </a:xfrm>
          <a:prstGeom prst="rect">
            <a:avLst/>
          </a:prstGeom>
          <a:noFill/>
          <a:ln>
            <a:noFill/>
          </a:ln>
        </p:spPr>
      </p:pic>
      <p:grpSp>
        <p:nvGrpSpPr>
          <p:cNvPr id="3" name="组合 2"/>
          <p:cNvGrpSpPr/>
          <p:nvPr/>
        </p:nvGrpSpPr>
        <p:grpSpPr>
          <a:xfrm>
            <a:off x="2773362" y="1196752"/>
            <a:ext cx="6562725" cy="546100"/>
            <a:chOff x="1290638" y="1300163"/>
            <a:chExt cx="6562725" cy="546100"/>
          </a:xfrm>
        </p:grpSpPr>
        <p:sp>
          <p:nvSpPr>
            <p:cNvPr id="144" name="AutoShape 3"/>
            <p:cNvSpPr>
              <a:spLocks noChangeArrowheads="1"/>
            </p:cNvSpPr>
            <p:nvPr/>
          </p:nvSpPr>
          <p:spPr bwMode="auto">
            <a:xfrm>
              <a:off x="1290638" y="1492250"/>
              <a:ext cx="6562725" cy="354013"/>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cs typeface="+mn-ea"/>
                <a:sym typeface="+mn-lt"/>
              </a:endParaRPr>
            </a:p>
          </p:txBody>
        </p:sp>
        <p:sp>
          <p:nvSpPr>
            <p:cNvPr id="145" name="AutoShape 3"/>
            <p:cNvSpPr>
              <a:spLocks noChangeArrowheads="1"/>
            </p:cNvSpPr>
            <p:nvPr/>
          </p:nvSpPr>
          <p:spPr bwMode="gray">
            <a:xfrm>
              <a:off x="1355725" y="1300163"/>
              <a:ext cx="6432550" cy="482600"/>
            </a:xfrm>
            <a:prstGeom prst="rect">
              <a:avLst/>
            </a:prstGeom>
            <a:solidFill>
              <a:schemeClr val="bg2">
                <a:lumMod val="50000"/>
                <a:alpha val="80000"/>
              </a:schemeClr>
            </a:solidFill>
            <a:ln w="12700" algn="ctr">
              <a:solidFill>
                <a:schemeClr val="bg1"/>
              </a:solidFill>
              <a:miter lim="800000"/>
            </a:ln>
          </p:spPr>
          <p:txBody>
            <a:bodyPr wrap="none" anchor="ctr"/>
            <a:lstStyle/>
            <a:p>
              <a:pPr algn="ctr" eaLnBrk="0" hangingPunct="0"/>
              <a:r>
                <a:rPr lang="tr-TR" altLang="zh-CN" sz="2000" b="1" dirty="0" smtClean="0">
                  <a:latin typeface="Calibri" panose="020F0502020204030204" pitchFamily="34" charset="0"/>
                  <a:cs typeface="Calibri" panose="020F0502020204030204" pitchFamily="34" charset="0"/>
                  <a:sym typeface="+mn-lt"/>
                </a:rPr>
                <a:t>1. Projenin Amacı</a:t>
              </a:r>
              <a:endParaRPr lang="zh-CN" altLang="zh-CN" sz="2000" b="1" dirty="0">
                <a:latin typeface="Calibri" panose="020F0502020204030204" pitchFamily="34" charset="0"/>
                <a:cs typeface="Calibri" panose="020F0502020204030204" pitchFamily="34" charset="0"/>
                <a:sym typeface="+mn-lt"/>
              </a:endParaRPr>
            </a:p>
          </p:txBody>
        </p:sp>
        <p:sp>
          <p:nvSpPr>
            <p:cNvPr id="146" name="Rectangle 13"/>
            <p:cNvSpPr>
              <a:spLocks noChangeArrowheads="1"/>
            </p:cNvSpPr>
            <p:nvPr/>
          </p:nvSpPr>
          <p:spPr bwMode="auto">
            <a:xfrm>
              <a:off x="3151188" y="1385888"/>
              <a:ext cx="2841625" cy="368300"/>
            </a:xfrm>
            <a:prstGeom prst="rect">
              <a:avLst/>
            </a:prstGeom>
            <a:noFill/>
            <a:ln>
              <a:noFill/>
            </a:ln>
          </p:spPr>
          <p:txBody>
            <a:bodyPr>
              <a:spAutoFit/>
            </a:bodyPr>
            <a:lstStyle/>
            <a:p>
              <a:pPr algn="ctr"/>
              <a:endParaRPr/>
            </a:p>
          </p:txBody>
        </p:sp>
      </p:grpSp>
      <p:grpSp>
        <p:nvGrpSpPr>
          <p:cNvPr id="4" name="组合 3"/>
          <p:cNvGrpSpPr/>
          <p:nvPr/>
        </p:nvGrpSpPr>
        <p:grpSpPr>
          <a:xfrm>
            <a:off x="2773362" y="1937162"/>
            <a:ext cx="6562725" cy="546100"/>
            <a:chOff x="1290638" y="2171700"/>
            <a:chExt cx="6562725" cy="546100"/>
          </a:xfrm>
        </p:grpSpPr>
        <p:sp>
          <p:nvSpPr>
            <p:cNvPr id="147" name="AutoShape 3"/>
            <p:cNvSpPr>
              <a:spLocks noChangeArrowheads="1"/>
            </p:cNvSpPr>
            <p:nvPr/>
          </p:nvSpPr>
          <p:spPr bwMode="auto">
            <a:xfrm>
              <a:off x="1290638" y="2363788"/>
              <a:ext cx="6562725" cy="354012"/>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cs typeface="+mn-ea"/>
                <a:sym typeface="+mn-lt"/>
              </a:endParaRPr>
            </a:p>
          </p:txBody>
        </p:sp>
        <p:sp>
          <p:nvSpPr>
            <p:cNvPr id="148" name="AutoShape 3"/>
            <p:cNvSpPr>
              <a:spLocks noChangeArrowheads="1"/>
            </p:cNvSpPr>
            <p:nvPr/>
          </p:nvSpPr>
          <p:spPr bwMode="gray">
            <a:xfrm>
              <a:off x="1355725" y="2171700"/>
              <a:ext cx="6432550" cy="482600"/>
            </a:xfrm>
            <a:prstGeom prst="rect">
              <a:avLst/>
            </a:prstGeom>
            <a:solidFill>
              <a:schemeClr val="bg1">
                <a:lumMod val="50000"/>
                <a:alpha val="88000"/>
              </a:schemeClr>
            </a:solidFill>
            <a:ln w="12700" algn="ctr">
              <a:solidFill>
                <a:schemeClr val="bg1"/>
              </a:solidFill>
              <a:round/>
            </a:ln>
            <a:effectLst/>
          </p:spPr>
          <p:txBody>
            <a:bodyPr wrap="none" anchor="ctr"/>
            <a:lstStyle/>
            <a:p>
              <a:pPr algn="ctr" eaLnBrk="0" fontAlgn="auto" hangingPunct="0">
                <a:spcBef>
                  <a:spcPts val="0"/>
                </a:spcBef>
                <a:spcAft>
                  <a:spcPts val="0"/>
                </a:spcAft>
                <a:defRPr/>
              </a:pPr>
              <a:r>
                <a:rPr lang="tr-TR" altLang="zh-CN" sz="2000" b="1" dirty="0" smtClean="0">
                  <a:latin typeface="Calibri" panose="020F0502020204030204" pitchFamily="34" charset="0"/>
                  <a:cs typeface="Calibri" panose="020F0502020204030204" pitchFamily="34" charset="0"/>
                  <a:sym typeface="+mn-lt"/>
                </a:rPr>
                <a:t>2. Problemin Tanımı</a:t>
              </a:r>
              <a:endParaRPr lang="zh-CN" altLang="zh-CN" sz="2000" b="1" dirty="0">
                <a:latin typeface="Calibri" panose="020F0502020204030204" pitchFamily="34" charset="0"/>
                <a:cs typeface="Calibri" panose="020F0502020204030204" pitchFamily="34" charset="0"/>
                <a:sym typeface="+mn-lt"/>
              </a:endParaRPr>
            </a:p>
          </p:txBody>
        </p:sp>
        <p:sp>
          <p:nvSpPr>
            <p:cNvPr id="149" name="Rectangle 13"/>
            <p:cNvSpPr>
              <a:spLocks noChangeArrowheads="1"/>
            </p:cNvSpPr>
            <p:nvPr/>
          </p:nvSpPr>
          <p:spPr bwMode="auto">
            <a:xfrm>
              <a:off x="3151188" y="2257425"/>
              <a:ext cx="2841625" cy="368300"/>
            </a:xfrm>
            <a:prstGeom prst="rect">
              <a:avLst/>
            </a:prstGeom>
            <a:noFill/>
            <a:ln>
              <a:noFill/>
            </a:ln>
          </p:spPr>
          <p:txBody>
            <a:bodyPr>
              <a:spAutoFit/>
            </a:bodyPr>
            <a:lstStyle/>
            <a:p>
              <a:pPr algn="ctr"/>
              <a:endParaRPr/>
            </a:p>
          </p:txBody>
        </p:sp>
      </p:grpSp>
      <p:grpSp>
        <p:nvGrpSpPr>
          <p:cNvPr id="5" name="组合 4"/>
          <p:cNvGrpSpPr/>
          <p:nvPr/>
        </p:nvGrpSpPr>
        <p:grpSpPr>
          <a:xfrm>
            <a:off x="2773362" y="2677572"/>
            <a:ext cx="6562725" cy="546100"/>
            <a:chOff x="1290638" y="3044825"/>
            <a:chExt cx="6562725" cy="546100"/>
          </a:xfrm>
        </p:grpSpPr>
        <p:sp>
          <p:nvSpPr>
            <p:cNvPr id="150" name="AutoShape 3"/>
            <p:cNvSpPr>
              <a:spLocks noChangeArrowheads="1"/>
            </p:cNvSpPr>
            <p:nvPr/>
          </p:nvSpPr>
          <p:spPr bwMode="auto">
            <a:xfrm>
              <a:off x="1290638" y="3236913"/>
              <a:ext cx="6562725" cy="354012"/>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cs typeface="+mn-ea"/>
                <a:sym typeface="+mn-lt"/>
              </a:endParaRPr>
            </a:p>
          </p:txBody>
        </p:sp>
        <p:sp>
          <p:nvSpPr>
            <p:cNvPr id="151" name="AutoShape 3"/>
            <p:cNvSpPr>
              <a:spLocks noChangeArrowheads="1"/>
            </p:cNvSpPr>
            <p:nvPr/>
          </p:nvSpPr>
          <p:spPr bwMode="gray">
            <a:xfrm>
              <a:off x="1355725" y="3044825"/>
              <a:ext cx="6432550" cy="482600"/>
            </a:xfrm>
            <a:prstGeom prst="rect">
              <a:avLst/>
            </a:prstGeom>
            <a:solidFill>
              <a:schemeClr val="bg2">
                <a:lumMod val="50000"/>
                <a:alpha val="80000"/>
              </a:schemeClr>
            </a:solidFill>
            <a:ln w="12700" algn="ctr">
              <a:solidFill>
                <a:schemeClr val="bg1"/>
              </a:solidFill>
              <a:miter lim="800000"/>
            </a:ln>
          </p:spPr>
          <p:txBody>
            <a:bodyPr wrap="none" anchor="ctr"/>
            <a:lstStyle/>
            <a:p>
              <a:pPr algn="ctr" eaLnBrk="0" hangingPunct="0"/>
              <a:r>
                <a:rPr lang="tr-TR" altLang="zh-CN" sz="2000" b="1" dirty="0" smtClean="0">
                  <a:latin typeface="Calibri" panose="020F0502020204030204" pitchFamily="34" charset="0"/>
                  <a:cs typeface="Calibri" panose="020F0502020204030204" pitchFamily="34" charset="0"/>
                  <a:sym typeface="+mn-lt"/>
                </a:rPr>
                <a:t>3. Problemin Önemi</a:t>
              </a:r>
              <a:endParaRPr lang="zh-CN" altLang="zh-CN" sz="2000" b="1" dirty="0">
                <a:latin typeface="Calibri" panose="020F0502020204030204" pitchFamily="34" charset="0"/>
                <a:cs typeface="Calibri" panose="020F0502020204030204" pitchFamily="34" charset="0"/>
                <a:sym typeface="+mn-lt"/>
              </a:endParaRPr>
            </a:p>
          </p:txBody>
        </p:sp>
        <p:sp>
          <p:nvSpPr>
            <p:cNvPr id="152" name="Rectangle 13"/>
            <p:cNvSpPr>
              <a:spLocks noChangeArrowheads="1"/>
            </p:cNvSpPr>
            <p:nvPr/>
          </p:nvSpPr>
          <p:spPr bwMode="auto">
            <a:xfrm>
              <a:off x="3151188" y="3130550"/>
              <a:ext cx="2841625" cy="368300"/>
            </a:xfrm>
            <a:prstGeom prst="rect">
              <a:avLst/>
            </a:prstGeom>
            <a:noFill/>
            <a:ln>
              <a:noFill/>
            </a:ln>
          </p:spPr>
          <p:txBody>
            <a:bodyPr>
              <a:spAutoFit/>
            </a:bodyPr>
            <a:lstStyle/>
            <a:p>
              <a:pPr algn="ctr"/>
              <a:endParaRPr/>
            </a:p>
          </p:txBody>
        </p:sp>
      </p:grpSp>
      <p:grpSp>
        <p:nvGrpSpPr>
          <p:cNvPr id="6" name="组合 5"/>
          <p:cNvGrpSpPr/>
          <p:nvPr/>
        </p:nvGrpSpPr>
        <p:grpSpPr>
          <a:xfrm>
            <a:off x="2773362" y="3417982"/>
            <a:ext cx="6562725" cy="546100"/>
            <a:chOff x="1290638" y="3916363"/>
            <a:chExt cx="6562725" cy="546100"/>
          </a:xfrm>
        </p:grpSpPr>
        <p:sp>
          <p:nvSpPr>
            <p:cNvPr id="153" name="AutoShape 3"/>
            <p:cNvSpPr>
              <a:spLocks noChangeArrowheads="1"/>
            </p:cNvSpPr>
            <p:nvPr/>
          </p:nvSpPr>
          <p:spPr bwMode="auto">
            <a:xfrm>
              <a:off x="1290638" y="4108450"/>
              <a:ext cx="6562725" cy="354013"/>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cs typeface="+mn-ea"/>
                <a:sym typeface="+mn-lt"/>
              </a:endParaRPr>
            </a:p>
          </p:txBody>
        </p:sp>
        <p:sp>
          <p:nvSpPr>
            <p:cNvPr id="154" name="AutoShape 3"/>
            <p:cNvSpPr>
              <a:spLocks noChangeArrowheads="1"/>
            </p:cNvSpPr>
            <p:nvPr/>
          </p:nvSpPr>
          <p:spPr bwMode="gray">
            <a:xfrm>
              <a:off x="1355725" y="3916363"/>
              <a:ext cx="6432550" cy="482600"/>
            </a:xfrm>
            <a:prstGeom prst="rect">
              <a:avLst/>
            </a:prstGeom>
            <a:solidFill>
              <a:schemeClr val="bg1">
                <a:lumMod val="50000"/>
                <a:alpha val="88000"/>
              </a:schemeClr>
            </a:solidFill>
            <a:ln w="12700" algn="ctr">
              <a:solidFill>
                <a:schemeClr val="bg1"/>
              </a:solidFill>
              <a:round/>
            </a:ln>
            <a:effectLst/>
          </p:spPr>
          <p:txBody>
            <a:bodyPr wrap="none" anchor="ctr"/>
            <a:lstStyle/>
            <a:p>
              <a:pPr algn="ctr" eaLnBrk="0" fontAlgn="auto" hangingPunct="0">
                <a:spcBef>
                  <a:spcPts val="0"/>
                </a:spcBef>
                <a:spcAft>
                  <a:spcPts val="0"/>
                </a:spcAft>
                <a:defRPr/>
              </a:pPr>
              <a:r>
                <a:rPr lang="tr-TR" altLang="zh-CN" sz="2000" b="1" dirty="0" smtClean="0">
                  <a:latin typeface="Calibri" panose="020F0502020204030204" pitchFamily="34" charset="0"/>
                  <a:cs typeface="Calibri" panose="020F0502020204030204" pitchFamily="34" charset="0"/>
                  <a:sym typeface="+mn-lt"/>
                </a:rPr>
                <a:t>4. Benzer Projeler</a:t>
              </a:r>
              <a:endParaRPr lang="zh-CN" altLang="zh-CN" sz="2000" b="1" dirty="0">
                <a:latin typeface="Calibri" panose="020F0502020204030204" pitchFamily="34" charset="0"/>
                <a:cs typeface="Calibri" panose="020F0502020204030204" pitchFamily="34" charset="0"/>
                <a:sym typeface="+mn-lt"/>
              </a:endParaRPr>
            </a:p>
          </p:txBody>
        </p:sp>
        <p:sp>
          <p:nvSpPr>
            <p:cNvPr id="155" name="Rectangle 13"/>
            <p:cNvSpPr>
              <a:spLocks noChangeArrowheads="1"/>
            </p:cNvSpPr>
            <p:nvPr/>
          </p:nvSpPr>
          <p:spPr bwMode="auto">
            <a:xfrm>
              <a:off x="3029100" y="4002088"/>
              <a:ext cx="3168352" cy="368300"/>
            </a:xfrm>
            <a:prstGeom prst="rect">
              <a:avLst/>
            </a:prstGeom>
            <a:noFill/>
            <a:ln>
              <a:noFill/>
            </a:ln>
          </p:spPr>
          <p:txBody>
            <a:bodyPr wrap="square">
              <a:spAutoFit/>
            </a:bodyPr>
            <a:lstStyle/>
            <a:p>
              <a:pPr algn="ctr"/>
              <a:endParaRPr/>
            </a:p>
          </p:txBody>
        </p:sp>
      </p:grpSp>
      <p:grpSp>
        <p:nvGrpSpPr>
          <p:cNvPr id="8" name="组合 7"/>
          <p:cNvGrpSpPr/>
          <p:nvPr/>
        </p:nvGrpSpPr>
        <p:grpSpPr>
          <a:xfrm>
            <a:off x="2773362" y="4898802"/>
            <a:ext cx="6562725" cy="546100"/>
            <a:chOff x="1249362" y="5247382"/>
            <a:chExt cx="6562725" cy="546100"/>
          </a:xfrm>
        </p:grpSpPr>
        <p:sp>
          <p:nvSpPr>
            <p:cNvPr id="156" name="AutoShape 3"/>
            <p:cNvSpPr>
              <a:spLocks noChangeArrowheads="1"/>
            </p:cNvSpPr>
            <p:nvPr/>
          </p:nvSpPr>
          <p:spPr bwMode="auto">
            <a:xfrm>
              <a:off x="1249362" y="5439469"/>
              <a:ext cx="6562725" cy="354013"/>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cs typeface="+mn-ea"/>
                <a:sym typeface="+mn-lt"/>
              </a:endParaRPr>
            </a:p>
          </p:txBody>
        </p:sp>
        <p:sp>
          <p:nvSpPr>
            <p:cNvPr id="157" name="AutoShape 3"/>
            <p:cNvSpPr>
              <a:spLocks noChangeArrowheads="1"/>
            </p:cNvSpPr>
            <p:nvPr/>
          </p:nvSpPr>
          <p:spPr bwMode="gray">
            <a:xfrm>
              <a:off x="1314449" y="5247382"/>
              <a:ext cx="6432550" cy="482600"/>
            </a:xfrm>
            <a:prstGeom prst="rect">
              <a:avLst/>
            </a:prstGeom>
            <a:solidFill>
              <a:schemeClr val="bg1">
                <a:lumMod val="50000"/>
                <a:alpha val="88000"/>
              </a:schemeClr>
            </a:solidFill>
            <a:ln w="12700" algn="ctr">
              <a:solidFill>
                <a:schemeClr val="bg1"/>
              </a:solidFill>
              <a:round/>
            </a:ln>
            <a:effectLst/>
          </p:spPr>
          <p:txBody>
            <a:bodyPr wrap="none" anchor="ctr"/>
            <a:lstStyle/>
            <a:p>
              <a:pPr algn="ctr" eaLnBrk="0" fontAlgn="auto" hangingPunct="0">
                <a:spcBef>
                  <a:spcPts val="0"/>
                </a:spcBef>
                <a:spcAft>
                  <a:spcPts val="0"/>
                </a:spcAft>
                <a:defRPr/>
              </a:pPr>
              <a:r>
                <a:rPr lang="tr-TR" altLang="zh-CN" sz="2000" b="1" dirty="0" smtClean="0">
                  <a:latin typeface="Calibri" panose="020F0502020204030204" pitchFamily="34" charset="0"/>
                  <a:cs typeface="Calibri" panose="020F0502020204030204" pitchFamily="34" charset="0"/>
                  <a:sym typeface="+mn-lt"/>
                </a:rPr>
                <a:t>6. </a:t>
              </a:r>
              <a:r>
                <a:rPr lang="tr-TR" altLang="zh-CN" sz="2000" b="1" dirty="0" err="1" smtClean="0">
                  <a:latin typeface="Calibri" panose="020F0502020204030204" pitchFamily="34" charset="0"/>
                  <a:cs typeface="Calibri" panose="020F0502020204030204" pitchFamily="34" charset="0"/>
                  <a:sym typeface="+mn-lt"/>
                </a:rPr>
                <a:t>Use</a:t>
              </a:r>
              <a:r>
                <a:rPr lang="tr-TR" altLang="zh-CN" sz="2000" b="1" dirty="0" smtClean="0">
                  <a:latin typeface="Calibri" panose="020F0502020204030204" pitchFamily="34" charset="0"/>
                  <a:cs typeface="Calibri" panose="020F0502020204030204" pitchFamily="34" charset="0"/>
                  <a:sym typeface="+mn-lt"/>
                </a:rPr>
                <a:t> Case</a:t>
              </a:r>
              <a:endParaRPr lang="zh-CN" altLang="zh-CN" sz="2000" b="1" dirty="0">
                <a:latin typeface="Calibri" panose="020F0502020204030204" pitchFamily="34" charset="0"/>
                <a:cs typeface="Calibri" panose="020F0502020204030204" pitchFamily="34" charset="0"/>
                <a:sym typeface="+mn-lt"/>
              </a:endParaRPr>
            </a:p>
          </p:txBody>
        </p:sp>
        <p:sp>
          <p:nvSpPr>
            <p:cNvPr id="158" name="Rectangle 13"/>
            <p:cNvSpPr>
              <a:spLocks noChangeArrowheads="1"/>
            </p:cNvSpPr>
            <p:nvPr/>
          </p:nvSpPr>
          <p:spPr bwMode="auto">
            <a:xfrm>
              <a:off x="3109912" y="5333107"/>
              <a:ext cx="2841625" cy="368300"/>
            </a:xfrm>
            <a:prstGeom prst="rect">
              <a:avLst/>
            </a:prstGeom>
            <a:noFill/>
            <a:ln>
              <a:noFill/>
            </a:ln>
          </p:spPr>
          <p:txBody>
            <a:bodyPr>
              <a:spAutoFit/>
            </a:bodyPr>
            <a:lstStyle/>
            <a:p>
              <a:pPr algn="ctr"/>
              <a:endParaRPr/>
            </a:p>
          </p:txBody>
        </p:sp>
      </p:grpSp>
      <p:grpSp>
        <p:nvGrpSpPr>
          <p:cNvPr id="7" name="组合 6"/>
          <p:cNvGrpSpPr/>
          <p:nvPr/>
        </p:nvGrpSpPr>
        <p:grpSpPr>
          <a:xfrm>
            <a:off x="2773362" y="4158392"/>
            <a:ext cx="6562725" cy="546100"/>
            <a:chOff x="1307683" y="4542645"/>
            <a:chExt cx="6562725" cy="546100"/>
          </a:xfrm>
        </p:grpSpPr>
        <p:sp>
          <p:nvSpPr>
            <p:cNvPr id="159" name="AutoShape 3"/>
            <p:cNvSpPr>
              <a:spLocks noChangeArrowheads="1"/>
            </p:cNvSpPr>
            <p:nvPr/>
          </p:nvSpPr>
          <p:spPr bwMode="auto">
            <a:xfrm>
              <a:off x="1307683" y="4734733"/>
              <a:ext cx="6562725" cy="354012"/>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cs typeface="+mn-ea"/>
                <a:sym typeface="+mn-lt"/>
              </a:endParaRPr>
            </a:p>
          </p:txBody>
        </p:sp>
        <p:sp>
          <p:nvSpPr>
            <p:cNvPr id="160" name="AutoShape 3"/>
            <p:cNvSpPr>
              <a:spLocks noChangeArrowheads="1"/>
            </p:cNvSpPr>
            <p:nvPr/>
          </p:nvSpPr>
          <p:spPr bwMode="gray">
            <a:xfrm>
              <a:off x="1372770" y="4542645"/>
              <a:ext cx="6432550" cy="482600"/>
            </a:xfrm>
            <a:prstGeom prst="rect">
              <a:avLst/>
            </a:prstGeom>
            <a:solidFill>
              <a:schemeClr val="bg2">
                <a:lumMod val="50000"/>
                <a:alpha val="80000"/>
              </a:schemeClr>
            </a:solidFill>
            <a:ln w="12700" algn="ctr">
              <a:solidFill>
                <a:schemeClr val="bg1"/>
              </a:solidFill>
              <a:miter lim="800000"/>
            </a:ln>
          </p:spPr>
          <p:txBody>
            <a:bodyPr wrap="none" anchor="ctr"/>
            <a:lstStyle/>
            <a:p>
              <a:pPr algn="ctr" eaLnBrk="0" hangingPunct="0"/>
              <a:r>
                <a:rPr lang="tr-TR" altLang="zh-CN" sz="2000" b="1" dirty="0" smtClean="0">
                  <a:latin typeface="Calibri" panose="020F0502020204030204" pitchFamily="34" charset="0"/>
                  <a:cs typeface="Calibri" panose="020F0502020204030204" pitchFamily="34" charset="0"/>
                  <a:sym typeface="+mn-lt"/>
                </a:rPr>
                <a:t>5. Yöntem</a:t>
              </a:r>
              <a:endParaRPr lang="zh-CN" altLang="zh-CN" sz="2000" b="1" dirty="0">
                <a:latin typeface="Calibri" panose="020F0502020204030204" pitchFamily="34" charset="0"/>
                <a:cs typeface="Calibri" panose="020F0502020204030204" pitchFamily="34" charset="0"/>
                <a:sym typeface="+mn-lt"/>
              </a:endParaRPr>
            </a:p>
          </p:txBody>
        </p:sp>
        <p:sp>
          <p:nvSpPr>
            <p:cNvPr id="161" name="Rectangle 13"/>
            <p:cNvSpPr>
              <a:spLocks noChangeArrowheads="1"/>
            </p:cNvSpPr>
            <p:nvPr/>
          </p:nvSpPr>
          <p:spPr bwMode="auto">
            <a:xfrm>
              <a:off x="3168233" y="4628370"/>
              <a:ext cx="2841625" cy="368300"/>
            </a:xfrm>
            <a:prstGeom prst="rect">
              <a:avLst/>
            </a:prstGeom>
            <a:noFill/>
            <a:ln>
              <a:noFill/>
            </a:ln>
          </p:spPr>
          <p:txBody>
            <a:bodyPr>
              <a:spAutoFit/>
            </a:bodyPr>
            <a:lstStyle/>
            <a:p>
              <a:pPr algn="ctr"/>
              <a:endParaRPr/>
            </a:p>
          </p:txBody>
        </p:sp>
      </p:grpSp>
      <p:sp>
        <p:nvSpPr>
          <p:cNvPr id="52" name="Metin kutusu 51"/>
          <p:cNvSpPr txBox="1"/>
          <p:nvPr/>
        </p:nvSpPr>
        <p:spPr>
          <a:xfrm>
            <a:off x="3960311" y="442402"/>
            <a:ext cx="4271377" cy="584775"/>
          </a:xfrm>
          <a:prstGeom prst="rect">
            <a:avLst/>
          </a:prstGeom>
          <a:noFill/>
        </p:spPr>
        <p:txBody>
          <a:bodyPr wrap="square" rtlCol="0">
            <a:spAutoFit/>
          </a:bodyPr>
          <a:lstStyle/>
          <a:p>
            <a:pPr algn="ctr"/>
            <a:r>
              <a:rPr lang="tr-TR" sz="3200" dirty="0" smtClean="0">
                <a:latin typeface="Bodoni MT" panose="02070603080606020203" pitchFamily="18" charset="0"/>
              </a:rPr>
              <a:t>İçindekiler</a:t>
            </a:r>
            <a:endParaRPr lang="en-US" sz="3200" dirty="0">
              <a:latin typeface="Bodoni MT" panose="020706030806060202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blinds(horizontal)">
                                      <p:cBhvr>
                                        <p:cTn id="7" dur="500"/>
                                        <p:tgtEl>
                                          <p:spTgt spid="1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blinds(horizontal)">
                                      <p:cBhvr>
                                        <p:cTn id="10" dur="500"/>
                                        <p:tgtEl>
                                          <p:spTgt spid="142"/>
                                        </p:tgtEl>
                                      </p:cBhvr>
                                    </p:animEffect>
                                  </p:childTnLst>
                                </p:cTn>
                              </p:par>
                              <p:par>
                                <p:cTn id="11" presetID="3" presetClass="entr" presetSubtype="1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blinds(horizontal)">
                                      <p:cBhvr>
                                        <p:cTn id="13" dur="500"/>
                                        <p:tgtEl>
                                          <p:spTgt spid="143"/>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par>
                                <p:cTn id="26" presetID="3" presetClass="entr" presetSubtype="1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p:tgtEl>
                                          <p:spTgt spid="2"/>
                                        </p:tgtEl>
                                        <p:attrNameLst>
                                          <p:attrName>ppt_y</p:attrName>
                                        </p:attrNameLst>
                                      </p:cBhvr>
                                      <p:tavLst>
                                        <p:tav tm="0">
                                          <p:val>
                                            <p:strVal val="#ppt_y+#ppt_h*1.125000"/>
                                          </p:val>
                                        </p:tav>
                                        <p:tav tm="100000">
                                          <p:val>
                                            <p:strVal val="#ppt_y"/>
                                          </p:val>
                                        </p:tav>
                                      </p:tavLst>
                                    </p:anim>
                                    <p:animEffect transition="in" filter="wipe(up)">
                                      <p:cBhvr>
                                        <p:cTn id="37" dur="500"/>
                                        <p:tgtEl>
                                          <p:spTgt spid="2"/>
                                        </p:tgtEl>
                                      </p:cBhvr>
                                    </p:animEffect>
                                  </p:childTnLst>
                                </p:cTn>
                              </p:par>
                              <p:par>
                                <p:cTn id="38" presetID="12" presetClass="entr" presetSubtype="4"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p:tgtEl>
                                          <p:spTgt spid="36"/>
                                        </p:tgtEl>
                                        <p:attrNameLst>
                                          <p:attrName>ppt_y</p:attrName>
                                        </p:attrNameLst>
                                      </p:cBhvr>
                                      <p:tavLst>
                                        <p:tav tm="0">
                                          <p:val>
                                            <p:strVal val="#ppt_y+#ppt_h*1.125000"/>
                                          </p:val>
                                        </p:tav>
                                        <p:tav tm="100000">
                                          <p:val>
                                            <p:strVal val="#ppt_y"/>
                                          </p:val>
                                        </p:tav>
                                      </p:tavLst>
                                    </p:anim>
                                    <p:animEffect transition="in" filter="wipe(up)">
                                      <p:cBhvr>
                                        <p:cTn id="41" dur="500"/>
                                        <p:tgtEl>
                                          <p:spTgt spid="36"/>
                                        </p:tgtEl>
                                      </p:cBhvr>
                                    </p:animEffect>
                                  </p:childTnLst>
                                </p:cTn>
                              </p:par>
                              <p:par>
                                <p:cTn id="42" presetID="12" presetClass="entr" presetSubtype="4"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500"/>
                                        <p:tgtEl>
                                          <p:spTgt spid="37"/>
                                        </p:tgtEl>
                                        <p:attrNameLst>
                                          <p:attrName>ppt_y</p:attrName>
                                        </p:attrNameLst>
                                      </p:cBhvr>
                                      <p:tavLst>
                                        <p:tav tm="0">
                                          <p:val>
                                            <p:strVal val="#ppt_y+#ppt_h*1.125000"/>
                                          </p:val>
                                        </p:tav>
                                        <p:tav tm="100000">
                                          <p:val>
                                            <p:strVal val="#ppt_y"/>
                                          </p:val>
                                        </p:tav>
                                      </p:tavLst>
                                    </p:anim>
                                    <p:animEffect transition="in" filter="wipe(up)">
                                      <p:cBhvr>
                                        <p:cTn id="45" dur="500"/>
                                        <p:tgtEl>
                                          <p:spTgt spid="37"/>
                                        </p:tgtEl>
                                      </p:cBhvr>
                                    </p:animEffect>
                                  </p:childTnLst>
                                </p:cTn>
                              </p:par>
                              <p:par>
                                <p:cTn id="46" presetID="12" presetClass="entr" presetSubtype="4"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p:tgtEl>
                                          <p:spTgt spid="40"/>
                                        </p:tgtEl>
                                        <p:attrNameLst>
                                          <p:attrName>ppt_y</p:attrName>
                                        </p:attrNameLst>
                                      </p:cBhvr>
                                      <p:tavLst>
                                        <p:tav tm="0">
                                          <p:val>
                                            <p:strVal val="#ppt_y+#ppt_h*1.125000"/>
                                          </p:val>
                                        </p:tav>
                                        <p:tav tm="100000">
                                          <p:val>
                                            <p:strVal val="#ppt_y"/>
                                          </p:val>
                                        </p:tav>
                                      </p:tavLst>
                                    </p:anim>
                                    <p:animEffect transition="in" filter="wipe(up)">
                                      <p:cBhvr>
                                        <p:cTn id="49" dur="500"/>
                                        <p:tgtEl>
                                          <p:spTgt spid="40"/>
                                        </p:tgtEl>
                                      </p:cBhvr>
                                    </p:animEffect>
                                  </p:childTnLst>
                                </p:cTn>
                              </p:par>
                              <p:par>
                                <p:cTn id="50" presetID="12" presetClass="entr" presetSubtype="4"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p:tgtEl>
                                          <p:spTgt spid="42"/>
                                        </p:tgtEl>
                                        <p:attrNameLst>
                                          <p:attrName>ppt_y</p:attrName>
                                        </p:attrNameLst>
                                      </p:cBhvr>
                                      <p:tavLst>
                                        <p:tav tm="0">
                                          <p:val>
                                            <p:strVal val="#ppt_y+#ppt_h*1.125000"/>
                                          </p:val>
                                        </p:tav>
                                        <p:tav tm="100000">
                                          <p:val>
                                            <p:strVal val="#ppt_y"/>
                                          </p:val>
                                        </p:tav>
                                      </p:tavLst>
                                    </p:anim>
                                    <p:animEffect transition="in" filter="wipe(up)">
                                      <p:cBhvr>
                                        <p:cTn id="57" dur="500"/>
                                        <p:tgtEl>
                                          <p:spTgt spid="42"/>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 calcmode="lin" valueType="num">
                                      <p:cBhvr additive="base">
                                        <p:cTn id="60" dur="500"/>
                                        <p:tgtEl>
                                          <p:spTgt spid="43"/>
                                        </p:tgtEl>
                                        <p:attrNameLst>
                                          <p:attrName>ppt_y</p:attrName>
                                        </p:attrNameLst>
                                      </p:cBhvr>
                                      <p:tavLst>
                                        <p:tav tm="0">
                                          <p:val>
                                            <p:strVal val="#ppt_y+#ppt_h*1.125000"/>
                                          </p:val>
                                        </p:tav>
                                        <p:tav tm="100000">
                                          <p:val>
                                            <p:strVal val="#ppt_y"/>
                                          </p:val>
                                        </p:tav>
                                      </p:tavLst>
                                    </p:anim>
                                    <p:animEffect transition="in" filter="wipe(up)">
                                      <p:cBhvr>
                                        <p:cTn id="61" dur="500"/>
                                        <p:tgtEl>
                                          <p:spTgt spid="43"/>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p:tgtEl>
                                          <p:spTgt spid="44"/>
                                        </p:tgtEl>
                                        <p:attrNameLst>
                                          <p:attrName>ppt_y</p:attrName>
                                        </p:attrNameLst>
                                      </p:cBhvr>
                                      <p:tavLst>
                                        <p:tav tm="0">
                                          <p:val>
                                            <p:strVal val="#ppt_y+#ppt_h*1.125000"/>
                                          </p:val>
                                        </p:tav>
                                        <p:tav tm="100000">
                                          <p:val>
                                            <p:strVal val="#ppt_y"/>
                                          </p:val>
                                        </p:tav>
                                      </p:tavLst>
                                    </p:anim>
                                    <p:animEffect transition="in" filter="wipe(up)">
                                      <p:cBhvr>
                                        <p:cTn id="65" dur="500"/>
                                        <p:tgtEl>
                                          <p:spTgt spid="44"/>
                                        </p:tgtEl>
                                      </p:cBhvr>
                                    </p:animEffect>
                                  </p:childTnLst>
                                </p:cTn>
                              </p:par>
                              <p:par>
                                <p:cTn id="66" presetID="12" presetClass="entr" presetSubtype="4"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additive="base">
                                        <p:cTn id="68" dur="500"/>
                                        <p:tgtEl>
                                          <p:spTgt spid="46"/>
                                        </p:tgtEl>
                                        <p:attrNameLst>
                                          <p:attrName>ppt_y</p:attrName>
                                        </p:attrNameLst>
                                      </p:cBhvr>
                                      <p:tavLst>
                                        <p:tav tm="0">
                                          <p:val>
                                            <p:strVal val="#ppt_y+#ppt_h*1.125000"/>
                                          </p:val>
                                        </p:tav>
                                        <p:tav tm="100000">
                                          <p:val>
                                            <p:strVal val="#ppt_y"/>
                                          </p:val>
                                        </p:tav>
                                      </p:tavLst>
                                    </p:anim>
                                    <p:animEffect transition="in" filter="wipe(up)">
                                      <p:cBhvr>
                                        <p:cTn id="69" dur="500"/>
                                        <p:tgtEl>
                                          <p:spTgt spid="46"/>
                                        </p:tgtEl>
                                      </p:cBhvr>
                                    </p:animEffect>
                                  </p:childTnLst>
                                </p:cTn>
                              </p:par>
                              <p:par>
                                <p:cTn id="70" presetID="12" presetClass="entr" presetSubtype="4"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 calcmode="lin" valueType="num">
                                      <p:cBhvr additive="base">
                                        <p:cTn id="72" dur="500"/>
                                        <p:tgtEl>
                                          <p:spTgt spid="47"/>
                                        </p:tgtEl>
                                        <p:attrNameLst>
                                          <p:attrName>ppt_y</p:attrName>
                                        </p:attrNameLst>
                                      </p:cBhvr>
                                      <p:tavLst>
                                        <p:tav tm="0">
                                          <p:val>
                                            <p:strVal val="#ppt_y+#ppt_h*1.125000"/>
                                          </p:val>
                                        </p:tav>
                                        <p:tav tm="100000">
                                          <p:val>
                                            <p:strVal val="#ppt_y"/>
                                          </p:val>
                                        </p:tav>
                                      </p:tavLst>
                                    </p:anim>
                                    <p:animEffect transition="in" filter="wipe(up)">
                                      <p:cBhvr>
                                        <p:cTn id="73" dur="500"/>
                                        <p:tgtEl>
                                          <p:spTgt spid="47"/>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500"/>
                                        <p:tgtEl>
                                          <p:spTgt spid="50"/>
                                        </p:tgtEl>
                                        <p:attrNameLst>
                                          <p:attrName>ppt_y</p:attrName>
                                        </p:attrNameLst>
                                      </p:cBhvr>
                                      <p:tavLst>
                                        <p:tav tm="0">
                                          <p:val>
                                            <p:strVal val="#ppt_y+#ppt_h*1.125000"/>
                                          </p:val>
                                        </p:tav>
                                        <p:tav tm="100000">
                                          <p:val>
                                            <p:strVal val="#ppt_y"/>
                                          </p:val>
                                        </p:tav>
                                      </p:tavLst>
                                    </p:anim>
                                    <p:animEffect transition="in" filter="wipe(up)">
                                      <p:cBhvr>
                                        <p:cTn id="7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p:bldP spid="43" grpId="0"/>
      <p:bldP spid="44" grpId="0"/>
      <p:bldP spid="50" grpId="0"/>
      <p:bldP spid="141" grpId="0" animBg="1"/>
      <p:bldP spid="1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2"/>
          <p:cNvGrpSpPr/>
          <p:nvPr/>
        </p:nvGrpSpPr>
        <p:grpSpPr>
          <a:xfrm>
            <a:off x="0" y="-14605"/>
            <a:ext cx="12212320" cy="6908165"/>
            <a:chOff x="0" y="-23"/>
            <a:chExt cx="19232" cy="10879"/>
          </a:xfrm>
        </p:grpSpPr>
        <p:grpSp>
          <p:nvGrpSpPr>
            <p:cNvPr id="45" name="组合 13"/>
            <p:cNvGrpSpPr/>
            <p:nvPr/>
          </p:nvGrpSpPr>
          <p:grpSpPr>
            <a:xfrm>
              <a:off x="0" y="-23"/>
              <a:ext cx="19232" cy="10879"/>
              <a:chOff x="0" y="-23"/>
              <a:chExt cx="19232" cy="10879"/>
            </a:xfrm>
          </p:grpSpPr>
          <p:pic>
            <p:nvPicPr>
              <p:cNvPr id="49" name="图片 17"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50" name="图片 21"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48" name="矩形 22"/>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grpSp>
        <p:nvGrpSpPr>
          <p:cNvPr id="7" name="组合 6"/>
          <p:cNvGrpSpPr/>
          <p:nvPr/>
        </p:nvGrpSpPr>
        <p:grpSpPr bwMode="gray">
          <a:xfrm>
            <a:off x="-465772" y="652062"/>
            <a:ext cx="12212320" cy="6907530"/>
            <a:chOff x="0" y="-23"/>
            <a:chExt cx="19232" cy="10878"/>
          </a:xfrm>
        </p:grpSpPr>
        <p:grpSp>
          <p:nvGrpSpPr>
            <p:cNvPr id="9" name="组合 8"/>
            <p:cNvGrpSpPr/>
            <p:nvPr/>
          </p:nvGrpSpPr>
          <p:grpSpPr bwMode="gray">
            <a:xfrm>
              <a:off x="0" y="-23"/>
              <a:ext cx="19232" cy="10878"/>
              <a:chOff x="0" y="-23"/>
              <a:chExt cx="19232" cy="10878"/>
            </a:xfrm>
          </p:grpSpPr>
          <p:pic>
            <p:nvPicPr>
              <p:cNvPr id="10" name="图片 9" descr="白色科技地球"/>
              <p:cNvPicPr>
                <a:picLocks noChangeAspect="1"/>
              </p:cNvPicPr>
              <p:nvPr/>
            </p:nvPicPr>
            <p:blipFill>
              <a:blip r:embed="rId3"/>
              <a:srcRect t="1562" r="26268" b="10650"/>
              <a:stretch>
                <a:fillRect/>
              </a:stretch>
            </p:blipFill>
            <p:spPr bwMode="gray">
              <a:xfrm>
                <a:off x="10556" y="-12"/>
                <a:ext cx="8676" cy="10790"/>
              </a:xfrm>
              <a:prstGeom prst="rect">
                <a:avLst/>
              </a:prstGeom>
              <a:effectLst>
                <a:outerShdw blurRad="50800" dist="38100" dir="8100000" algn="tr" rotWithShape="0">
                  <a:prstClr val="black">
                    <a:alpha val="40000"/>
                  </a:prstClr>
                </a:outerShdw>
              </a:effectLst>
            </p:spPr>
          </p:pic>
          <p:pic>
            <p:nvPicPr>
              <p:cNvPr id="11" name="图片 10" descr="白色科技地球"/>
              <p:cNvPicPr>
                <a:picLocks noChangeAspect="1"/>
              </p:cNvPicPr>
              <p:nvPr/>
            </p:nvPicPr>
            <p:blipFill>
              <a:blip r:embed="rId3"/>
              <a:srcRect t="3157" b="8331"/>
              <a:stretch>
                <a:fillRect/>
              </a:stretch>
            </p:blipFill>
            <p:spPr bwMode="gray">
              <a:xfrm>
                <a:off x="0" y="-23"/>
                <a:ext cx="11767" cy="10879"/>
              </a:xfrm>
              <a:prstGeom prst="rect">
                <a:avLst/>
              </a:prstGeom>
              <a:effectLst>
                <a:outerShdw blurRad="50800" dist="38100" dir="8100000" algn="tr" rotWithShape="0">
                  <a:prstClr val="black">
                    <a:alpha val="40000"/>
                  </a:prstClr>
                </a:outerShdw>
              </a:effectLst>
            </p:spPr>
          </p:pic>
        </p:grpSp>
        <p:sp>
          <p:nvSpPr>
            <p:cNvPr id="14" name="矩形 13"/>
            <p:cNvSpPr/>
            <p:nvPr/>
          </p:nvSpPr>
          <p:spPr bwMode="gray">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DDD9C3"/>
                </a:solidFill>
                <a:latin typeface="Calibri" panose="020F0502020204030204" pitchFamily="34" charset="0"/>
                <a:cs typeface="Calibri" panose="020F0502020204030204" pitchFamily="34" charset="0"/>
                <a:sym typeface="+mn-lt"/>
              </a:endParaRPr>
            </a:p>
          </p:txBody>
        </p:sp>
      </p:grpSp>
      <p:sp>
        <p:nvSpPr>
          <p:cNvPr id="3" name="矩形 2"/>
          <p:cNvSpPr/>
          <p:nvPr/>
        </p:nvSpPr>
        <p:spPr>
          <a:xfrm>
            <a:off x="7614237" y="611396"/>
            <a:ext cx="1558290" cy="368300"/>
          </a:xfrm>
          <a:prstGeom prst="rect">
            <a:avLst/>
          </a:prstGeom>
        </p:spPr>
        <p:txBody>
          <a:bodyPr wrap="none">
            <a:spAutoFit/>
          </a:bodyPr>
          <a:lstStyle/>
          <a:p>
            <a:endParaRPr lang="en-US" altLang="zh-CN" b="1" dirty="0">
              <a:latin typeface="+mn-lt"/>
              <a:cs typeface="+mn-ea"/>
              <a:sym typeface="+mn-lt"/>
            </a:endParaRPr>
          </a:p>
        </p:txBody>
      </p:sp>
      <p:sp>
        <p:nvSpPr>
          <p:cNvPr id="4" name="矩形 3"/>
          <p:cNvSpPr/>
          <p:nvPr/>
        </p:nvSpPr>
        <p:spPr>
          <a:xfrm>
            <a:off x="2564931" y="1260049"/>
            <a:ext cx="4722768" cy="584775"/>
          </a:xfrm>
          <a:prstGeom prst="rect">
            <a:avLst/>
          </a:prstGeom>
        </p:spPr>
        <p:txBody>
          <a:bodyPr wrap="none">
            <a:spAutoFit/>
          </a:bodyPr>
          <a:lstStyle/>
          <a:p>
            <a:endParaRPr/>
          </a:p>
        </p:txBody>
      </p:sp>
      <p:sp>
        <p:nvSpPr>
          <p:cNvPr id="5" name="矩形 4"/>
          <p:cNvSpPr/>
          <p:nvPr/>
        </p:nvSpPr>
        <p:spPr>
          <a:xfrm>
            <a:off x="2564930" y="2157537"/>
            <a:ext cx="6411390" cy="583565"/>
          </a:xfrm>
          <a:prstGeom prst="rect">
            <a:avLst/>
          </a:prstGeom>
        </p:spPr>
        <p:txBody>
          <a:bodyPr wrap="square">
            <a:spAutoFit/>
          </a:bodyPr>
          <a:lstStyle/>
          <a:p>
            <a:endParaRPr/>
          </a:p>
        </p:txBody>
      </p:sp>
      <p:sp>
        <p:nvSpPr>
          <p:cNvPr id="6" name="矩形 5"/>
          <p:cNvSpPr/>
          <p:nvPr/>
        </p:nvSpPr>
        <p:spPr>
          <a:xfrm>
            <a:off x="2564931" y="2996952"/>
            <a:ext cx="2292615" cy="584775"/>
          </a:xfrm>
          <a:prstGeom prst="rect">
            <a:avLst/>
          </a:prstGeom>
        </p:spPr>
        <p:txBody>
          <a:bodyPr wrap="none">
            <a:spAutoFit/>
          </a:bodyPr>
          <a:lstStyle/>
          <a:p>
            <a:endParaRPr/>
          </a:p>
        </p:txBody>
      </p:sp>
      <p:sp>
        <p:nvSpPr>
          <p:cNvPr id="13" name="矩形 12"/>
          <p:cNvSpPr/>
          <p:nvPr/>
        </p:nvSpPr>
        <p:spPr>
          <a:xfrm>
            <a:off x="4727848" y="3742581"/>
            <a:ext cx="2710815" cy="1076325"/>
          </a:xfrm>
          <a:prstGeom prst="rect">
            <a:avLst/>
          </a:prstGeom>
        </p:spPr>
        <p:txBody>
          <a:bodyPr wrap="none">
            <a:spAutoFit/>
          </a:bodyPr>
          <a:lstStyle/>
          <a:p>
            <a:pPr marL="285750" indent="-285750">
              <a:buFont typeface="Wingdings" panose="05000000000000000000" pitchFamily="2" charset="2"/>
              <a:buChar char="n"/>
            </a:pPr>
            <a:endParaRPr lang="en-US" altLang="zh-CN" sz="1600" dirty="0">
              <a:latin typeface="+mn-lt"/>
              <a:cs typeface="+mn-ea"/>
              <a:sym typeface="+mn-lt"/>
            </a:endParaRPr>
          </a:p>
          <a:p>
            <a:pPr marL="285750" indent="-285750">
              <a:buFont typeface="Wingdings" panose="05000000000000000000" pitchFamily="2" charset="2"/>
              <a:buChar char="n"/>
            </a:pPr>
            <a:endParaRPr lang="en-US" altLang="zh-CN" sz="1600" dirty="0">
              <a:latin typeface="+mn-lt"/>
              <a:cs typeface="+mn-ea"/>
              <a:sym typeface="+mn-lt"/>
            </a:endParaRPr>
          </a:p>
          <a:p>
            <a:pPr marL="285750" indent="-285750">
              <a:buFont typeface="Wingdings" panose="05000000000000000000" pitchFamily="2" charset="2"/>
              <a:buChar char="n"/>
            </a:pPr>
            <a:endParaRPr lang="en-US" altLang="zh-CN" sz="1600" b="1" dirty="0">
              <a:solidFill>
                <a:schemeClr val="accent6">
                  <a:lumMod val="75000"/>
                </a:schemeClr>
              </a:solidFill>
              <a:latin typeface="+mn-lt"/>
              <a:cs typeface="+mn-ea"/>
              <a:sym typeface="+mn-lt"/>
            </a:endParaRPr>
          </a:p>
          <a:p>
            <a:pPr marL="285750" indent="-285750">
              <a:buFont typeface="Wingdings" panose="05000000000000000000" pitchFamily="2" charset="2"/>
              <a:buChar char="n"/>
            </a:pPr>
            <a:endParaRPr lang="en-US" altLang="zh-CN" sz="1600" b="1" dirty="0">
              <a:solidFill>
                <a:schemeClr val="accent6">
                  <a:lumMod val="75000"/>
                </a:schemeClr>
              </a:solidFill>
              <a:latin typeface="+mn-lt"/>
              <a:cs typeface="+mn-ea"/>
              <a:sym typeface="+mn-lt"/>
            </a:endParaRPr>
          </a:p>
        </p:txBody>
      </p:sp>
      <p:cxnSp>
        <p:nvCxnSpPr>
          <p:cNvPr id="42" name="直接连接符 41"/>
          <p:cNvCxnSpPr/>
          <p:nvPr/>
        </p:nvCxnSpPr>
        <p:spPr>
          <a:xfrm>
            <a:off x="9391620" y="652062"/>
            <a:ext cx="0" cy="288000"/>
          </a:xfrm>
          <a:prstGeom prst="line">
            <a:avLst/>
          </a:prstGeom>
          <a:ln w="76200">
            <a:solidFill>
              <a:srgbClr val="1C93E4"/>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320136" y="949652"/>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9183897" y="396217"/>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4400" dirty="0" smtClean="0">
                <a:cs typeface="+mn-ea"/>
                <a:sym typeface="+mn-lt"/>
              </a:rPr>
              <a:t>1</a:t>
            </a:r>
            <a:endParaRPr lang="zh-CN" altLang="en-US" sz="4400" dirty="0">
              <a:cs typeface="+mn-ea"/>
              <a:sym typeface="+mn-lt"/>
            </a:endParaRPr>
          </a:p>
        </p:txBody>
      </p:sp>
      <p:sp>
        <p:nvSpPr>
          <p:cNvPr id="24" name="矩形 23"/>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26" name="29 CuadroTexto"/>
          <p:cNvSpPr txBox="1">
            <a:spLocks noChangeArrowheads="1"/>
          </p:cNvSpPr>
          <p:nvPr/>
        </p:nvSpPr>
        <p:spPr bwMode="auto">
          <a:xfrm>
            <a:off x="5742351" y="6015718"/>
            <a:ext cx="255198"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a:solidFill>
                  <a:srgbClr val="0EB1E7"/>
                </a:solidFill>
                <a:latin typeface="+mn-lt"/>
                <a:cs typeface="+mn-ea"/>
                <a:sym typeface="+mn-lt"/>
              </a:rPr>
              <a:t>2</a:t>
            </a:r>
            <a:endParaRPr lang="en-US" altLang="es-HN" sz="1000" b="1" dirty="0">
              <a:solidFill>
                <a:srgbClr val="0EB1E7"/>
              </a:solidFill>
              <a:latin typeface="+mn-lt"/>
              <a:cs typeface="+mn-ea"/>
              <a:sym typeface="+mn-lt"/>
            </a:endParaRP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4"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sp>
        <p:nvSpPr>
          <p:cNvPr id="27"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
        <p:nvSpPr>
          <p:cNvPr id="28"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30" name="Dikdörtgen 29"/>
          <p:cNvSpPr/>
          <p:nvPr/>
        </p:nvSpPr>
        <p:spPr>
          <a:xfrm>
            <a:off x="1993885" y="1420405"/>
            <a:ext cx="7124730" cy="1754326"/>
          </a:xfrm>
          <a:prstGeom prst="rect">
            <a:avLst/>
          </a:prstGeom>
        </p:spPr>
        <p:txBody>
          <a:bodyPr wrap="square">
            <a:spAutoFit/>
          </a:bodyPr>
          <a:lstStyle/>
          <a:p>
            <a:pPr algn="just"/>
            <a:r>
              <a:rPr lang="tr-TR" dirty="0">
                <a:latin typeface="Bodoni MT" panose="02070603080606020203" pitchFamily="18" charset="0"/>
              </a:rPr>
              <a:t>Bu çalışma, bir depremden sonra kurtarma ekibinin operasyonlarına yardımcı olacak en güvenli ve hızlı yolu gösteren ve arama </a:t>
            </a:r>
            <a:r>
              <a:rPr lang="tr-TR" dirty="0" smtClean="0">
                <a:latin typeface="Bodoni MT" panose="02070603080606020203" pitchFamily="18" charset="0"/>
              </a:rPr>
              <a:t>kurtarma </a:t>
            </a:r>
            <a:r>
              <a:rPr lang="tr-TR" dirty="0">
                <a:latin typeface="Bodoni MT" panose="02070603080606020203" pitchFamily="18" charset="0"/>
              </a:rPr>
              <a:t>ekiplerinin ihtiyaç bulunan yardım bölgelerine yönlendirilecek bir uygulama geliştirmeyi amaçlamaktadır. Bu akıllı planlama sistemi sayesinde depremlerin neden olduğu büyük can kayıplarını azaltacağı öngörülmektedir.</a:t>
            </a:r>
          </a:p>
        </p:txBody>
      </p:sp>
      <p:pic>
        <p:nvPicPr>
          <p:cNvPr id="32" name="Resim 31"/>
          <p:cNvPicPr>
            <a:picLocks noChangeAspect="1"/>
          </p:cNvPicPr>
          <p:nvPr/>
        </p:nvPicPr>
        <p:blipFill>
          <a:blip r:embed="rId5"/>
          <a:stretch>
            <a:fillRect/>
          </a:stretch>
        </p:blipFill>
        <p:spPr>
          <a:xfrm>
            <a:off x="4014740" y="3194416"/>
            <a:ext cx="4116800" cy="2315700"/>
          </a:xfrm>
          <a:prstGeom prst="rect">
            <a:avLst/>
          </a:prstGeom>
          <a:ln>
            <a:noFill/>
          </a:ln>
          <a:effectLst>
            <a:softEdge rad="112500"/>
          </a:effectLst>
        </p:spPr>
      </p:pic>
      <p:sp>
        <p:nvSpPr>
          <p:cNvPr id="8" name="Metin kutusu 7"/>
          <p:cNvSpPr txBox="1"/>
          <p:nvPr/>
        </p:nvSpPr>
        <p:spPr>
          <a:xfrm>
            <a:off x="2856111" y="633999"/>
            <a:ext cx="4271377" cy="584775"/>
          </a:xfrm>
          <a:prstGeom prst="rect">
            <a:avLst/>
          </a:prstGeom>
          <a:noFill/>
        </p:spPr>
        <p:txBody>
          <a:bodyPr wrap="square" rtlCol="0">
            <a:spAutoFit/>
          </a:bodyPr>
          <a:lstStyle/>
          <a:p>
            <a:pPr algn="r"/>
            <a:r>
              <a:rPr lang="tr-TR" sz="3200" dirty="0" smtClean="0">
                <a:latin typeface="Bodoni MT" panose="02070603080606020203" pitchFamily="18" charset="0"/>
              </a:rPr>
              <a:t>Projenin Amacı</a:t>
            </a:r>
            <a:endParaRPr lang="en-US" sz="3200" dirty="0">
              <a:latin typeface="Bodoni MT" panose="02070603080606020203" pitchFamily="18" charset="0"/>
            </a:endParaRPr>
          </a:p>
        </p:txBody>
      </p:sp>
      <p:pic>
        <p:nvPicPr>
          <p:cNvPr id="33" name="Imagen 5" descr="C:\Users\Design\Documents\Edu\Product Launch\shadow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34" name="Imagen 5" descr="C:\Users\Design\Documents\Edu\Product Launch\shadow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7"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pic>
        <p:nvPicPr>
          <p:cNvPr id="46" name="Imagen 27" descr="btns">
            <a:hlinkClick r:id="" action="ppaction://hlinkshowjump?jump=nextslide"/>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spTree>
    <p:extLst>
      <p:ext uri="{BB962C8B-B14F-4D97-AF65-F5344CB8AC3E}">
        <p14:creationId xmlns:p14="http://schemas.microsoft.com/office/powerpoint/2010/main" val="25896245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par>
                                <p:cTn id="23" presetID="3" presetClass="entr" presetSubtype="1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linds(horizontal)">
                                      <p:cBhvr>
                                        <p:cTn id="25" dur="500"/>
                                        <p:tgtEl>
                                          <p:spTgt spid="5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blinds(horizontal)">
                                      <p:cBhvr>
                                        <p:cTn id="28" dur="500"/>
                                        <p:tgtEl>
                                          <p:spTgt spid="5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p:tgtEl>
                                          <p:spTgt spid="24"/>
                                        </p:tgtEl>
                                        <p:attrNameLst>
                                          <p:attrName>ppt_y</p:attrName>
                                        </p:attrNameLst>
                                      </p:cBhvr>
                                      <p:tavLst>
                                        <p:tav tm="0">
                                          <p:val>
                                            <p:strVal val="#ppt_y+#ppt_h*1.125000"/>
                                          </p:val>
                                        </p:tav>
                                        <p:tav tm="100000">
                                          <p:val>
                                            <p:strVal val="#ppt_y"/>
                                          </p:val>
                                        </p:tav>
                                      </p:tavLst>
                                    </p:anim>
                                    <p:animEffect transition="in" filter="wipe(up)">
                                      <p:cBhvr>
                                        <p:cTn id="34" dur="500"/>
                                        <p:tgtEl>
                                          <p:spTgt spid="24"/>
                                        </p:tgtEl>
                                      </p:cBhvr>
                                    </p:animEffect>
                                  </p:childTnLst>
                                </p:cTn>
                              </p:par>
                              <p:par>
                                <p:cTn id="35" presetID="12" presetClass="entr" presetSubtype="4"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p:tgtEl>
                                          <p:spTgt spid="40"/>
                                        </p:tgtEl>
                                        <p:attrNameLst>
                                          <p:attrName>ppt_y</p:attrName>
                                        </p:attrNameLst>
                                      </p:cBhvr>
                                      <p:tavLst>
                                        <p:tav tm="0">
                                          <p:val>
                                            <p:strVal val="#ppt_y+#ppt_h*1.125000"/>
                                          </p:val>
                                        </p:tav>
                                        <p:tav tm="100000">
                                          <p:val>
                                            <p:strVal val="#ppt_y"/>
                                          </p:val>
                                        </p:tav>
                                      </p:tavLst>
                                    </p:anim>
                                    <p:animEffect transition="in" filter="wipe(up)">
                                      <p:cBhvr>
                                        <p:cTn id="38" dur="500"/>
                                        <p:tgtEl>
                                          <p:spTgt spid="40"/>
                                        </p:tgtEl>
                                      </p:cBhvr>
                                    </p:animEffect>
                                  </p:childTnLst>
                                </p:cTn>
                              </p:par>
                              <p:par>
                                <p:cTn id="39" presetID="12" presetClass="entr" presetSubtype="4"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p:tgtEl>
                                          <p:spTgt spid="41"/>
                                        </p:tgtEl>
                                        <p:attrNameLst>
                                          <p:attrName>ppt_y</p:attrName>
                                        </p:attrNameLst>
                                      </p:cBhvr>
                                      <p:tavLst>
                                        <p:tav tm="0">
                                          <p:val>
                                            <p:strVal val="#ppt_y+#ppt_h*1.125000"/>
                                          </p:val>
                                        </p:tav>
                                        <p:tav tm="100000">
                                          <p:val>
                                            <p:strVal val="#ppt_y"/>
                                          </p:val>
                                        </p:tav>
                                      </p:tavLst>
                                    </p:anim>
                                    <p:animEffect transition="in" filter="wipe(up)">
                                      <p:cBhvr>
                                        <p:cTn id="42" dur="500"/>
                                        <p:tgtEl>
                                          <p:spTgt spid="41"/>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p:tgtEl>
                                          <p:spTgt spid="26"/>
                                        </p:tgtEl>
                                        <p:attrNameLst>
                                          <p:attrName>ppt_y</p:attrName>
                                        </p:attrNameLst>
                                      </p:cBhvr>
                                      <p:tavLst>
                                        <p:tav tm="0">
                                          <p:val>
                                            <p:strVal val="#ppt_y+#ppt_h*1.125000"/>
                                          </p:val>
                                        </p:tav>
                                        <p:tav tm="100000">
                                          <p:val>
                                            <p:strVal val="#ppt_y"/>
                                          </p:val>
                                        </p:tav>
                                      </p:tavLst>
                                    </p:anim>
                                    <p:animEffect transition="in" filter="wipe(up)">
                                      <p:cBhvr>
                                        <p:cTn id="46" dur="500"/>
                                        <p:tgtEl>
                                          <p:spTgt spid="26"/>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p:tgtEl>
                                          <p:spTgt spid="43"/>
                                        </p:tgtEl>
                                        <p:attrNameLst>
                                          <p:attrName>ppt_y</p:attrName>
                                        </p:attrNameLst>
                                      </p:cBhvr>
                                      <p:tavLst>
                                        <p:tav tm="0">
                                          <p:val>
                                            <p:strVal val="#ppt_y+#ppt_h*1.125000"/>
                                          </p:val>
                                        </p:tav>
                                        <p:tav tm="100000">
                                          <p:val>
                                            <p:strVal val="#ppt_y"/>
                                          </p:val>
                                        </p:tav>
                                      </p:tavLst>
                                    </p:anim>
                                    <p:animEffect transition="in" filter="wipe(up)">
                                      <p:cBhvr>
                                        <p:cTn id="50" dur="500"/>
                                        <p:tgtEl>
                                          <p:spTgt spid="43"/>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p:tgtEl>
                                          <p:spTgt spid="44"/>
                                        </p:tgtEl>
                                        <p:attrNameLst>
                                          <p:attrName>ppt_y</p:attrName>
                                        </p:attrNameLst>
                                      </p:cBhvr>
                                      <p:tavLst>
                                        <p:tav tm="0">
                                          <p:val>
                                            <p:strVal val="#ppt_y+#ppt_h*1.125000"/>
                                          </p:val>
                                        </p:tav>
                                        <p:tav tm="100000">
                                          <p:val>
                                            <p:strVal val="#ppt_y"/>
                                          </p:val>
                                        </p:tav>
                                      </p:tavLst>
                                    </p:anim>
                                    <p:animEffect transition="in" filter="wipe(up)">
                                      <p:cBhvr>
                                        <p:cTn id="54" dur="500"/>
                                        <p:tgtEl>
                                          <p:spTgt spid="44"/>
                                        </p:tgtEl>
                                      </p:cBhvr>
                                    </p:animEffect>
                                  </p:childTnLst>
                                </p:cTn>
                              </p:par>
                              <p:par>
                                <p:cTn id="55" presetID="1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p:tgtEl>
                                          <p:spTgt spid="46"/>
                                        </p:tgtEl>
                                        <p:attrNameLst>
                                          <p:attrName>ppt_y</p:attrName>
                                        </p:attrNameLst>
                                      </p:cBhvr>
                                      <p:tavLst>
                                        <p:tav tm="0">
                                          <p:val>
                                            <p:strVal val="#ppt_y+#ppt_h*1.125000"/>
                                          </p:val>
                                        </p:tav>
                                        <p:tav tm="100000">
                                          <p:val>
                                            <p:strVal val="#ppt_y"/>
                                          </p:val>
                                        </p:tav>
                                      </p:tavLst>
                                    </p:anim>
                                    <p:animEffect transition="in" filter="wipe(up)">
                                      <p:cBhvr>
                                        <p:cTn id="58" dur="500"/>
                                        <p:tgtEl>
                                          <p:spTgt spid="46"/>
                                        </p:tgtEl>
                                      </p:cBhvr>
                                    </p:animEffect>
                                  </p:childTnLst>
                                </p:cTn>
                              </p:par>
                              <p:par>
                                <p:cTn id="59" presetID="12" presetClass="entr" presetSubtype="4"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p:tgtEl>
                                          <p:spTgt spid="47"/>
                                        </p:tgtEl>
                                        <p:attrNameLst>
                                          <p:attrName>ppt_y</p:attrName>
                                        </p:attrNameLst>
                                      </p:cBhvr>
                                      <p:tavLst>
                                        <p:tav tm="0">
                                          <p:val>
                                            <p:strVal val="#ppt_y+#ppt_h*1.125000"/>
                                          </p:val>
                                        </p:tav>
                                        <p:tav tm="100000">
                                          <p:val>
                                            <p:strVal val="#ppt_y"/>
                                          </p:val>
                                        </p:tav>
                                      </p:tavLst>
                                    </p:anim>
                                    <p:animEffect transition="in" filter="wipe(up)">
                                      <p:cBhvr>
                                        <p:cTn id="62" dur="500"/>
                                        <p:tgtEl>
                                          <p:spTgt spid="47"/>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p:tgtEl>
                                          <p:spTgt spid="27"/>
                                        </p:tgtEl>
                                        <p:attrNameLst>
                                          <p:attrName>ppt_y</p:attrName>
                                        </p:attrNameLst>
                                      </p:cBhvr>
                                      <p:tavLst>
                                        <p:tav tm="0">
                                          <p:val>
                                            <p:strVal val="#ppt_y+#ppt_h*1.125000"/>
                                          </p:val>
                                        </p:tav>
                                        <p:tav tm="100000">
                                          <p:val>
                                            <p:strVal val="#ppt_y"/>
                                          </p:val>
                                        </p:tav>
                                      </p:tavLst>
                                    </p:anim>
                                    <p:animEffect transition="in" filter="wipe(up)">
                                      <p:cBhvr>
                                        <p:cTn id="66" dur="500"/>
                                        <p:tgtEl>
                                          <p:spTgt spid="27"/>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p:tgtEl>
                                          <p:spTgt spid="28"/>
                                        </p:tgtEl>
                                        <p:attrNameLst>
                                          <p:attrName>ppt_y</p:attrName>
                                        </p:attrNameLst>
                                      </p:cBhvr>
                                      <p:tavLst>
                                        <p:tav tm="0">
                                          <p:val>
                                            <p:strVal val="#ppt_y+#ppt_h*1.125000"/>
                                          </p:val>
                                        </p:tav>
                                        <p:tav tm="100000">
                                          <p:val>
                                            <p:strVal val="#ppt_y"/>
                                          </p:val>
                                        </p:tav>
                                      </p:tavLst>
                                    </p:anim>
                                    <p:animEffect transition="in" filter="wipe(up)">
                                      <p:cBhvr>
                                        <p:cTn id="70" dur="500"/>
                                        <p:tgtEl>
                                          <p:spTgt spid="28"/>
                                        </p:tgtEl>
                                      </p:cBhvr>
                                    </p:animEffect>
                                  </p:childTnLst>
                                </p:cTn>
                              </p:par>
                              <p:par>
                                <p:cTn id="71" presetID="12" presetClass="entr" presetSubtype="4"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p:tgtEl>
                                          <p:spTgt spid="33"/>
                                        </p:tgtEl>
                                        <p:attrNameLst>
                                          <p:attrName>ppt_y</p:attrName>
                                        </p:attrNameLst>
                                      </p:cBhvr>
                                      <p:tavLst>
                                        <p:tav tm="0">
                                          <p:val>
                                            <p:strVal val="#ppt_y+#ppt_h*1.125000"/>
                                          </p:val>
                                        </p:tav>
                                        <p:tav tm="100000">
                                          <p:val>
                                            <p:strVal val="#ppt_y"/>
                                          </p:val>
                                        </p:tav>
                                      </p:tavLst>
                                    </p:anim>
                                    <p:animEffect transition="in" filter="wipe(up)">
                                      <p:cBhvr>
                                        <p:cTn id="74" dur="500"/>
                                        <p:tgtEl>
                                          <p:spTgt spid="33"/>
                                        </p:tgtEl>
                                      </p:cBhvr>
                                    </p:animEffect>
                                  </p:childTnLst>
                                </p:cTn>
                              </p:par>
                              <p:par>
                                <p:cTn id="75" presetID="12" presetClass="entr" presetSubtype="4"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p:tgtEl>
                                          <p:spTgt spid="34"/>
                                        </p:tgtEl>
                                        <p:attrNameLst>
                                          <p:attrName>ppt_y</p:attrName>
                                        </p:attrNameLst>
                                      </p:cBhvr>
                                      <p:tavLst>
                                        <p:tav tm="0">
                                          <p:val>
                                            <p:strVal val="#ppt_y+#ppt_h*1.125000"/>
                                          </p:val>
                                        </p:tav>
                                        <p:tav tm="100000">
                                          <p:val>
                                            <p:strVal val="#ppt_y"/>
                                          </p:val>
                                        </p:tav>
                                      </p:tavLst>
                                    </p:anim>
                                    <p:animEffect transition="in" filter="wipe(up)">
                                      <p:cBhvr>
                                        <p:cTn id="7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3" grpId="0"/>
      <p:bldP spid="56" grpId="0" animBg="1"/>
      <p:bldP spid="24" grpId="0" animBg="1"/>
      <p:bldP spid="26" grpId="0"/>
      <p:bldP spid="43" grpId="0"/>
      <p:bldP spid="44" grpId="0"/>
      <p:bldP spid="27"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4605"/>
            <a:ext cx="12212320" cy="6908165"/>
            <a:chOff x="0" y="-23"/>
            <a:chExt cx="19232" cy="10879"/>
          </a:xfrm>
        </p:grpSpPr>
        <p:grpSp>
          <p:nvGrpSpPr>
            <p:cNvPr id="14" name="组合 13"/>
            <p:cNvGrpSpPr/>
            <p:nvPr/>
          </p:nvGrpSpPr>
          <p:grpSpPr>
            <a:xfrm>
              <a:off x="0" y="-23"/>
              <a:ext cx="19232" cy="10879"/>
              <a:chOff x="0" y="-23"/>
              <a:chExt cx="19232" cy="10879"/>
            </a:xfrm>
          </p:grpSpPr>
          <p:pic>
            <p:nvPicPr>
              <p:cNvPr id="18" name="图片 17"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2" name="图片 21"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3" name="矩形 22"/>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44" name="TextBox 43"/>
          <p:cNvSpPr txBox="1"/>
          <p:nvPr/>
        </p:nvSpPr>
        <p:spPr>
          <a:xfrm>
            <a:off x="2600751" y="4197737"/>
            <a:ext cx="4922729" cy="645160"/>
          </a:xfrm>
          <a:prstGeom prst="rect">
            <a:avLst/>
          </a:prstGeom>
          <a:noFill/>
        </p:spPr>
        <p:txBody>
          <a:bodyPr wrap="square" rtlCol="0">
            <a:spAutoFit/>
          </a:bodyPr>
          <a:lstStyle/>
          <a:p>
            <a:endParaRPr lang="en-US" altLang="zh-CN" sz="1600" dirty="0">
              <a:latin typeface="+mn-lt"/>
              <a:cs typeface="+mn-ea"/>
              <a:sym typeface="+mn-lt"/>
            </a:endParaRPr>
          </a:p>
        </p:txBody>
      </p:sp>
      <p:sp>
        <p:nvSpPr>
          <p:cNvPr id="19" name="矩形 18"/>
          <p:cNvSpPr/>
          <p:nvPr/>
        </p:nvSpPr>
        <p:spPr>
          <a:xfrm>
            <a:off x="3282815" y="635122"/>
            <a:ext cx="1329055" cy="368300"/>
          </a:xfrm>
          <a:prstGeom prst="rect">
            <a:avLst/>
          </a:prstGeom>
        </p:spPr>
        <p:txBody>
          <a:bodyPr wrap="none">
            <a:spAutoFit/>
          </a:bodyPr>
          <a:lstStyle/>
          <a:p>
            <a:endParaRPr/>
          </a:p>
        </p:txBody>
      </p:sp>
      <p:cxnSp>
        <p:nvCxnSpPr>
          <p:cNvPr id="20" name="直接连接符 19"/>
          <p:cNvCxnSpPr/>
          <p:nvPr/>
        </p:nvCxnSpPr>
        <p:spPr>
          <a:xfrm flipH="1">
            <a:off x="3063296" y="986078"/>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351584" y="396216"/>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4400" dirty="0" smtClean="0">
                <a:cs typeface="+mn-ea"/>
                <a:sym typeface="+mn-lt"/>
              </a:rPr>
              <a:t>2</a:t>
            </a:r>
            <a:endParaRPr lang="zh-CN" altLang="en-US" sz="4400" dirty="0">
              <a:cs typeface="+mn-ea"/>
              <a:sym typeface="+mn-lt"/>
            </a:endParaRPr>
          </a:p>
        </p:txBody>
      </p:sp>
      <p:sp>
        <p:nvSpPr>
          <p:cNvPr id="15" name="矩形 14"/>
          <p:cNvSpPr/>
          <p:nvPr/>
        </p:nvSpPr>
        <p:spPr>
          <a:xfrm>
            <a:off x="2567608" y="1916832"/>
            <a:ext cx="5040560" cy="755650"/>
          </a:xfrm>
          <a:prstGeom prst="rect">
            <a:avLst/>
          </a:prstGeom>
        </p:spPr>
        <p:txBody>
          <a:bodyPr wrap="square">
            <a:spAutoFit/>
          </a:bodyPr>
          <a:lstStyle/>
          <a:p>
            <a:pPr>
              <a:lnSpc>
                <a:spcPct val="120000"/>
              </a:lnSpc>
            </a:pPr>
            <a:endParaRPr/>
          </a:p>
        </p:txBody>
      </p:sp>
      <p:sp>
        <p:nvSpPr>
          <p:cNvPr id="16" name="矩形 15"/>
          <p:cNvSpPr/>
          <p:nvPr/>
        </p:nvSpPr>
        <p:spPr>
          <a:xfrm>
            <a:off x="2567608" y="2780928"/>
            <a:ext cx="4816463" cy="1271270"/>
          </a:xfrm>
          <a:prstGeom prst="rect">
            <a:avLst/>
          </a:prstGeom>
        </p:spPr>
        <p:txBody>
          <a:bodyPr wrap="square">
            <a:spAutoFit/>
          </a:bodyPr>
          <a:lstStyle/>
          <a:p>
            <a:pPr>
              <a:lnSpc>
                <a:spcPct val="120000"/>
              </a:lnSpc>
            </a:pPr>
            <a:endParaRPr/>
          </a:p>
        </p:txBody>
      </p:sp>
      <p:pic>
        <p:nvPicPr>
          <p:cNvPr id="17" name="图片 16" descr="E:\随笔\商用图片\商用电脑 (3).png商用电脑 (3)"/>
          <p:cNvPicPr>
            <a:picLocks noChangeAspect="1"/>
          </p:cNvPicPr>
          <p:nvPr/>
        </p:nvPicPr>
        <p:blipFill>
          <a:blip r:embed="rId4">
            <a:grayscl/>
          </a:blip>
          <a:srcRect/>
          <a:stretch>
            <a:fillRect/>
          </a:stretch>
        </p:blipFill>
        <p:spPr>
          <a:xfrm>
            <a:off x="4631064" y="2887802"/>
            <a:ext cx="3033157" cy="3033157"/>
          </a:xfrm>
          <a:prstGeom prst="rect">
            <a:avLst/>
          </a:prstGeom>
        </p:spPr>
      </p:pic>
      <p:sp>
        <p:nvSpPr>
          <p:cNvPr id="24" name="矩形 23"/>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37" name="Imagen 5" descr="C:\Users\Design\Documents\Edu\Product Launch\shadow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0" name="27 Imagen"/>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2" name="29 CuadroTexto"/>
          <p:cNvSpPr txBox="1">
            <a:spLocks noChangeArrowheads="1"/>
          </p:cNvSpPr>
          <p:nvPr/>
        </p:nvSpPr>
        <p:spPr bwMode="auto">
          <a:xfrm>
            <a:off x="5742351" y="6015718"/>
            <a:ext cx="251992"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3</a:t>
            </a:r>
            <a:endParaRPr lang="en-US" altLang="es-HN" sz="1000" b="1" dirty="0">
              <a:solidFill>
                <a:srgbClr val="0EB1E7"/>
              </a:solidFill>
              <a:latin typeface="+mn-lt"/>
              <a:cs typeface="+mn-ea"/>
              <a:sym typeface="+mn-lt"/>
            </a:endParaRP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26"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46" name="Imagen 27" descr="btns">
            <a:hlinkClick r:id="" action="ppaction://hlinkshowjump?jump=next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47" name="Imagen 28" descr="btns">
            <a:hlinkClick r:id="" action="ppaction://hlinkshowjump?jump=previousslide"/>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27"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
        <p:nvSpPr>
          <p:cNvPr id="28"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29" name="Dikdörtgen 28"/>
          <p:cNvSpPr/>
          <p:nvPr/>
        </p:nvSpPr>
        <p:spPr>
          <a:xfrm>
            <a:off x="2510775" y="1447478"/>
            <a:ext cx="7124730" cy="2031325"/>
          </a:xfrm>
          <a:prstGeom prst="rect">
            <a:avLst/>
          </a:prstGeom>
        </p:spPr>
        <p:txBody>
          <a:bodyPr wrap="square">
            <a:spAutoFit/>
          </a:bodyPr>
          <a:lstStyle/>
          <a:p>
            <a:pPr algn="just"/>
            <a:r>
              <a:rPr lang="tr-TR" dirty="0">
                <a:latin typeface="Bodoni MT" panose="02070603080606020203" pitchFamily="18" charset="0"/>
                <a:cs typeface="Arial" panose="020B0604020202020204" pitchFamily="34" charset="0"/>
              </a:rPr>
              <a:t>Kahramanmaraş merkezli iki büyük deprem, 11 ilde büyük bir yıkıma neden oldu ve görev planlaması yetersizliği nedeniyle büyük kayıplar verdik. Depremin geniş alanı etkilemesi ve müdahale eden ekiplerin sayıca az olması nedeniyle yardım çoğu yere ihtiyaç anında ulaşamamıştır. Biz bu karar alma ve güvenli yol belirleme zamanını kısaltarak elimizdeki kısıtlı sayıdaki ekiplerin akıllıca yönlendirmesini sağlamayı hedefliyoruz. </a:t>
            </a:r>
          </a:p>
        </p:txBody>
      </p:sp>
      <p:sp>
        <p:nvSpPr>
          <p:cNvPr id="30" name="Metin kutusu 29"/>
          <p:cNvSpPr txBox="1"/>
          <p:nvPr/>
        </p:nvSpPr>
        <p:spPr>
          <a:xfrm>
            <a:off x="4124793" y="652855"/>
            <a:ext cx="4271377" cy="584775"/>
          </a:xfrm>
          <a:prstGeom prst="rect">
            <a:avLst/>
          </a:prstGeom>
          <a:noFill/>
        </p:spPr>
        <p:txBody>
          <a:bodyPr wrap="square" rtlCol="0">
            <a:spAutoFit/>
          </a:bodyPr>
          <a:lstStyle/>
          <a:p>
            <a:pPr algn="r"/>
            <a:r>
              <a:rPr lang="tr-TR" sz="3200" dirty="0" smtClean="0">
                <a:latin typeface="Bodoni MT" panose="02070603080606020203" pitchFamily="18" charset="0"/>
              </a:rPr>
              <a:t>Problemin Tanımı</a:t>
            </a:r>
            <a:endParaRPr lang="en-US" sz="3200" dirty="0">
              <a:latin typeface="Bodoni MT" panose="020706030806060202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heel(1)">
                                      <p:cBhvr>
                                        <p:cTn id="7" dur="2000"/>
                                        <p:tgtEl>
                                          <p:spTgt spid="4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2000"/>
                                        <p:tgtEl>
                                          <p:spTgt spid="19"/>
                                        </p:tgtEl>
                                      </p:cBhvr>
                                    </p:animEffect>
                                  </p:childTnLst>
                                </p:cTn>
                              </p:par>
                              <p:par>
                                <p:cTn id="11" presetID="21" presetClass="entr" presetSubtype="1"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2000"/>
                                        <p:tgtEl>
                                          <p:spTgt spid="2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heel(1)">
                                      <p:cBhvr>
                                        <p:cTn id="16" dur="2000"/>
                                        <p:tgtEl>
                                          <p:spTgt spid="21"/>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2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diamond(in)">
                                      <p:cBhvr>
                                        <p:cTn id="30" dur="2000"/>
                                        <p:tgtEl>
                                          <p:spTgt spid="24"/>
                                        </p:tgtEl>
                                      </p:cBhvr>
                                    </p:animEffect>
                                  </p:childTnLst>
                                </p:cTn>
                              </p:par>
                              <p:par>
                                <p:cTn id="31" presetID="8" presetClass="entr" presetSubtype="16"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diamond(in)">
                                      <p:cBhvr>
                                        <p:cTn id="33" dur="2000"/>
                                        <p:tgtEl>
                                          <p:spTgt spid="36"/>
                                        </p:tgtEl>
                                      </p:cBhvr>
                                    </p:animEffect>
                                  </p:childTnLst>
                                </p:cTn>
                              </p:par>
                              <p:par>
                                <p:cTn id="34" presetID="8" presetClass="entr" presetSubtype="16"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diamond(in)">
                                      <p:cBhvr>
                                        <p:cTn id="36" dur="2000"/>
                                        <p:tgtEl>
                                          <p:spTgt spid="37"/>
                                        </p:tgtEl>
                                      </p:cBhvr>
                                    </p:animEffect>
                                  </p:childTnLst>
                                </p:cTn>
                              </p:par>
                              <p:par>
                                <p:cTn id="37" presetID="8" presetClass="entr" presetSubtype="16"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diamond(in)">
                                      <p:cBhvr>
                                        <p:cTn id="39" dur="2000"/>
                                        <p:tgtEl>
                                          <p:spTgt spid="40"/>
                                        </p:tgtEl>
                                      </p:cBhvr>
                                    </p:animEffect>
                                  </p:childTnLst>
                                </p:cTn>
                              </p:par>
                              <p:par>
                                <p:cTn id="40" presetID="8" presetClass="entr" presetSubtype="16"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diamond(in)">
                                      <p:cBhvr>
                                        <p:cTn id="42" dur="2000"/>
                                        <p:tgtEl>
                                          <p:spTgt spid="41"/>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amond(in)">
                                      <p:cBhvr>
                                        <p:cTn id="45" dur="2000"/>
                                        <p:tgtEl>
                                          <p:spTgt spid="42"/>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diamond(in)">
                                      <p:cBhvr>
                                        <p:cTn id="48" dur="2000"/>
                                        <p:tgtEl>
                                          <p:spTgt spid="43"/>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diamond(in)">
                                      <p:cBhvr>
                                        <p:cTn id="51" dur="2000"/>
                                        <p:tgtEl>
                                          <p:spTgt spid="26"/>
                                        </p:tgtEl>
                                      </p:cBhvr>
                                    </p:animEffect>
                                  </p:childTnLst>
                                </p:cTn>
                              </p:par>
                              <p:par>
                                <p:cTn id="52" presetID="8" presetClass="entr" presetSubtype="16"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diamond(in)">
                                      <p:cBhvr>
                                        <p:cTn id="54" dur="2000"/>
                                        <p:tgtEl>
                                          <p:spTgt spid="46"/>
                                        </p:tgtEl>
                                      </p:cBhvr>
                                    </p:animEffect>
                                  </p:childTnLst>
                                </p:cTn>
                              </p:par>
                              <p:par>
                                <p:cTn id="55" presetID="8" presetClass="entr" presetSubtype="16"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diamond(in)">
                                      <p:cBhvr>
                                        <p:cTn id="57" dur="2000"/>
                                        <p:tgtEl>
                                          <p:spTgt spid="47"/>
                                        </p:tgtEl>
                                      </p:cBhvr>
                                    </p:animEffect>
                                  </p:childTnLst>
                                </p:cTn>
                              </p:par>
                              <p:par>
                                <p:cTn id="58" presetID="8" presetClass="entr" presetSubtype="16"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diamond(in)">
                                      <p:cBhvr>
                                        <p:cTn id="60" dur="2000"/>
                                        <p:tgtEl>
                                          <p:spTgt spid="27"/>
                                        </p:tgtEl>
                                      </p:cBhvr>
                                    </p:animEffect>
                                  </p:childTnLst>
                                </p:cTn>
                              </p:par>
                              <p:par>
                                <p:cTn id="61" presetID="8" presetClass="entr" presetSubtype="16"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diamond(in)">
                                      <p:cBhvr>
                                        <p:cTn id="63"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9" grpId="0"/>
      <p:bldP spid="21" grpId="0" animBg="1"/>
      <p:bldP spid="15" grpId="0"/>
      <p:bldP spid="16" grpId="0"/>
      <p:bldP spid="24" grpId="0" animBg="1"/>
      <p:bldP spid="42" grpId="0"/>
      <p:bldP spid="43"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4605"/>
            <a:ext cx="12212320" cy="6908165"/>
            <a:chOff x="0" y="-23"/>
            <a:chExt cx="19232" cy="10879"/>
          </a:xfrm>
        </p:grpSpPr>
        <p:grpSp>
          <p:nvGrpSpPr>
            <p:cNvPr id="14" name="组合 13"/>
            <p:cNvGrpSpPr/>
            <p:nvPr/>
          </p:nvGrpSpPr>
          <p:grpSpPr>
            <a:xfrm>
              <a:off x="0" y="-23"/>
              <a:ext cx="19232" cy="10879"/>
              <a:chOff x="0" y="-23"/>
              <a:chExt cx="19232" cy="10879"/>
            </a:xfrm>
          </p:grpSpPr>
          <p:pic>
            <p:nvPicPr>
              <p:cNvPr id="18" name="图片 17"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2" name="图片 21"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3" name="矩形 22"/>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44" name="TextBox 43"/>
          <p:cNvSpPr txBox="1"/>
          <p:nvPr/>
        </p:nvSpPr>
        <p:spPr>
          <a:xfrm>
            <a:off x="2600751" y="4197737"/>
            <a:ext cx="4922729" cy="645160"/>
          </a:xfrm>
          <a:prstGeom prst="rect">
            <a:avLst/>
          </a:prstGeom>
          <a:noFill/>
        </p:spPr>
        <p:txBody>
          <a:bodyPr wrap="square" rtlCol="0">
            <a:spAutoFit/>
          </a:bodyPr>
          <a:lstStyle/>
          <a:p>
            <a:endParaRPr lang="en-US" altLang="zh-CN" sz="1600" dirty="0">
              <a:latin typeface="+mn-lt"/>
              <a:cs typeface="+mn-ea"/>
              <a:sym typeface="+mn-lt"/>
            </a:endParaRPr>
          </a:p>
        </p:txBody>
      </p:sp>
      <p:sp>
        <p:nvSpPr>
          <p:cNvPr id="19" name="矩形 18"/>
          <p:cNvSpPr/>
          <p:nvPr/>
        </p:nvSpPr>
        <p:spPr>
          <a:xfrm>
            <a:off x="3282815" y="635122"/>
            <a:ext cx="1329055" cy="368300"/>
          </a:xfrm>
          <a:prstGeom prst="rect">
            <a:avLst/>
          </a:prstGeom>
        </p:spPr>
        <p:txBody>
          <a:bodyPr wrap="none">
            <a:spAutoFit/>
          </a:bodyPr>
          <a:lstStyle/>
          <a:p>
            <a:endParaRPr/>
          </a:p>
        </p:txBody>
      </p:sp>
      <p:cxnSp>
        <p:nvCxnSpPr>
          <p:cNvPr id="20" name="直接连接符 19"/>
          <p:cNvCxnSpPr/>
          <p:nvPr/>
        </p:nvCxnSpPr>
        <p:spPr>
          <a:xfrm flipH="1">
            <a:off x="3063296" y="986078"/>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351584" y="396216"/>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4400" dirty="0" smtClean="0">
                <a:cs typeface="+mn-ea"/>
                <a:sym typeface="+mn-lt"/>
              </a:rPr>
              <a:t>2</a:t>
            </a:r>
            <a:endParaRPr lang="zh-CN" altLang="en-US" sz="4400" dirty="0">
              <a:cs typeface="+mn-ea"/>
              <a:sym typeface="+mn-lt"/>
            </a:endParaRPr>
          </a:p>
        </p:txBody>
      </p:sp>
      <p:sp>
        <p:nvSpPr>
          <p:cNvPr id="15" name="矩形 14"/>
          <p:cNvSpPr/>
          <p:nvPr/>
        </p:nvSpPr>
        <p:spPr>
          <a:xfrm>
            <a:off x="2567608" y="1916832"/>
            <a:ext cx="5040560" cy="755650"/>
          </a:xfrm>
          <a:prstGeom prst="rect">
            <a:avLst/>
          </a:prstGeom>
        </p:spPr>
        <p:txBody>
          <a:bodyPr wrap="square">
            <a:spAutoFit/>
          </a:bodyPr>
          <a:lstStyle/>
          <a:p>
            <a:pPr>
              <a:lnSpc>
                <a:spcPct val="120000"/>
              </a:lnSpc>
            </a:pPr>
            <a:endParaRPr/>
          </a:p>
        </p:txBody>
      </p:sp>
      <p:sp>
        <p:nvSpPr>
          <p:cNvPr id="16" name="矩形 15"/>
          <p:cNvSpPr/>
          <p:nvPr/>
        </p:nvSpPr>
        <p:spPr>
          <a:xfrm>
            <a:off x="2567608" y="2780928"/>
            <a:ext cx="4816463" cy="1271270"/>
          </a:xfrm>
          <a:prstGeom prst="rect">
            <a:avLst/>
          </a:prstGeom>
        </p:spPr>
        <p:txBody>
          <a:bodyPr wrap="square">
            <a:spAutoFit/>
          </a:bodyPr>
          <a:lstStyle/>
          <a:p>
            <a:pPr>
              <a:lnSpc>
                <a:spcPct val="120000"/>
              </a:lnSpc>
            </a:pPr>
            <a:endParaRPr/>
          </a:p>
        </p:txBody>
      </p:sp>
      <p:sp>
        <p:nvSpPr>
          <p:cNvPr id="24" name="矩形 23"/>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Imagen 5" descr="C:\Users\Design\Documents\Edu\Product Launch\shadow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37"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0" name="27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2" name="29 CuadroTexto"/>
          <p:cNvSpPr txBox="1">
            <a:spLocks noChangeArrowheads="1"/>
          </p:cNvSpPr>
          <p:nvPr/>
        </p:nvSpPr>
        <p:spPr bwMode="auto">
          <a:xfrm>
            <a:off x="5742351" y="6015718"/>
            <a:ext cx="255198"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4</a:t>
            </a:r>
            <a:endParaRPr lang="en-US" altLang="es-HN" sz="1000" b="1" dirty="0">
              <a:solidFill>
                <a:srgbClr val="0EB1E7"/>
              </a:solidFill>
              <a:latin typeface="+mn-lt"/>
              <a:cs typeface="+mn-ea"/>
              <a:sym typeface="+mn-lt"/>
            </a:endParaRP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26"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46" name="Imagen 27" descr="btns">
            <a:hlinkClick r:id="" action="ppaction://hlinkshowjump?jump=next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47"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27"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
        <p:nvSpPr>
          <p:cNvPr id="28"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29" name="Dikdörtgen 28"/>
          <p:cNvSpPr/>
          <p:nvPr/>
        </p:nvSpPr>
        <p:spPr>
          <a:xfrm>
            <a:off x="2510775" y="1447478"/>
            <a:ext cx="7124730" cy="2031325"/>
          </a:xfrm>
          <a:prstGeom prst="rect">
            <a:avLst/>
          </a:prstGeom>
        </p:spPr>
        <p:txBody>
          <a:bodyPr wrap="square">
            <a:spAutoFit/>
          </a:bodyPr>
          <a:lstStyle/>
          <a:p>
            <a:pPr algn="just"/>
            <a:r>
              <a:rPr lang="tr-TR" altLang="zh-CN" dirty="0">
                <a:latin typeface="Bodoni MT" panose="02070603080606020203" pitchFamily="18" charset="0"/>
                <a:cs typeface="+mn-ea"/>
                <a:sym typeface="+mn-lt"/>
              </a:rPr>
              <a:t>Yakın zamanda meydana gelen depremler sırasında gözlemlediğimiz üzere, kurtarma ekipleri ile enkazdaki insanların iletişimi doğru sağlanamamış, kurtarma ekiplerinin azlığı ve </a:t>
            </a:r>
            <a:r>
              <a:rPr lang="tr-TR" altLang="zh-CN" dirty="0" smtClean="0">
                <a:latin typeface="Bodoni MT" panose="02070603080606020203" pitchFamily="18" charset="0"/>
                <a:cs typeface="+mn-ea"/>
                <a:sym typeface="+mn-lt"/>
              </a:rPr>
              <a:t>bölgelere doğru </a:t>
            </a:r>
            <a:r>
              <a:rPr lang="tr-TR" altLang="zh-CN" dirty="0">
                <a:latin typeface="Bodoni MT" panose="02070603080606020203" pitchFamily="18" charset="0"/>
                <a:cs typeface="+mn-ea"/>
                <a:sym typeface="+mn-lt"/>
              </a:rPr>
              <a:t>oranda </a:t>
            </a:r>
            <a:r>
              <a:rPr lang="tr-TR" altLang="zh-CN" dirty="0" smtClean="0">
                <a:latin typeface="Bodoni MT" panose="02070603080606020203" pitchFamily="18" charset="0"/>
                <a:cs typeface="+mn-ea"/>
                <a:sym typeface="+mn-lt"/>
              </a:rPr>
              <a:t>dağıtılamaması </a:t>
            </a:r>
            <a:r>
              <a:rPr lang="tr-TR" altLang="zh-CN" dirty="0">
                <a:latin typeface="Bodoni MT" panose="02070603080606020203" pitchFamily="18" charset="0"/>
                <a:cs typeface="+mn-ea"/>
                <a:sym typeface="+mn-lt"/>
              </a:rPr>
              <a:t>nedeniyle bazı bölgelere yeterli sayıda ekip ulaşamamıştır. Ekipler arası iletişim sağlanamadığı için bazı </a:t>
            </a:r>
            <a:r>
              <a:rPr lang="tr-TR" altLang="zh-CN" dirty="0" err="1" smtClean="0">
                <a:latin typeface="Bodoni MT" panose="02070603080606020203" pitchFamily="18" charset="0"/>
                <a:cs typeface="+mn-ea"/>
                <a:sym typeface="+mn-lt"/>
              </a:rPr>
              <a:t>enkazlara</a:t>
            </a:r>
            <a:r>
              <a:rPr lang="tr-TR" altLang="zh-CN" dirty="0" smtClean="0">
                <a:latin typeface="Bodoni MT" panose="02070603080606020203" pitchFamily="18" charset="0"/>
                <a:cs typeface="+mn-ea"/>
                <a:sym typeface="+mn-lt"/>
              </a:rPr>
              <a:t> </a:t>
            </a:r>
            <a:r>
              <a:rPr lang="tr-TR" altLang="zh-CN" dirty="0">
                <a:latin typeface="Bodoni MT" panose="02070603080606020203" pitchFamily="18" charset="0"/>
                <a:cs typeface="+mn-ea"/>
                <a:sym typeface="+mn-lt"/>
              </a:rPr>
              <a:t>gerekli </a:t>
            </a:r>
            <a:r>
              <a:rPr lang="tr-TR" altLang="zh-CN" dirty="0" smtClean="0">
                <a:latin typeface="Bodoni MT" panose="02070603080606020203" pitchFamily="18" charset="0"/>
                <a:cs typeface="+mn-ea"/>
                <a:sym typeface="+mn-lt"/>
              </a:rPr>
              <a:t>ekipmanlar zamanında ulaştırılamamıştır. </a:t>
            </a:r>
            <a:r>
              <a:rPr lang="tr-TR" altLang="zh-CN" dirty="0">
                <a:latin typeface="Bodoni MT" panose="02070603080606020203" pitchFamily="18" charset="0"/>
                <a:cs typeface="+mn-ea"/>
                <a:sym typeface="+mn-lt"/>
              </a:rPr>
              <a:t>Bu iletişimi sağlayabilmek adına yapay zekaya başvurmak projemizin amacıdır.</a:t>
            </a:r>
          </a:p>
        </p:txBody>
      </p:sp>
      <p:sp>
        <p:nvSpPr>
          <p:cNvPr id="30" name="Metin kutusu 29"/>
          <p:cNvSpPr txBox="1"/>
          <p:nvPr/>
        </p:nvSpPr>
        <p:spPr>
          <a:xfrm>
            <a:off x="4124793" y="652855"/>
            <a:ext cx="4271377" cy="584775"/>
          </a:xfrm>
          <a:prstGeom prst="rect">
            <a:avLst/>
          </a:prstGeom>
          <a:noFill/>
        </p:spPr>
        <p:txBody>
          <a:bodyPr wrap="square" rtlCol="0">
            <a:spAutoFit/>
          </a:bodyPr>
          <a:lstStyle/>
          <a:p>
            <a:pPr algn="r"/>
            <a:r>
              <a:rPr lang="tr-TR" sz="3200" dirty="0" smtClean="0">
                <a:latin typeface="Bodoni MT" panose="02070603080606020203" pitchFamily="18" charset="0"/>
              </a:rPr>
              <a:t>Problemin Tanımı</a:t>
            </a:r>
            <a:endParaRPr lang="en-US" sz="3200" dirty="0">
              <a:latin typeface="Bodoni MT" panose="02070603080606020203" pitchFamily="18" charset="0"/>
            </a:endParaRPr>
          </a:p>
        </p:txBody>
      </p:sp>
      <p:pic>
        <p:nvPicPr>
          <p:cNvPr id="31" name="图片 3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6477" y="3427334"/>
            <a:ext cx="2061258" cy="2061258"/>
          </a:xfrm>
          <a:prstGeom prst="rect">
            <a:avLst/>
          </a:prstGeom>
        </p:spPr>
      </p:pic>
    </p:spTree>
    <p:extLst>
      <p:ext uri="{BB962C8B-B14F-4D97-AF65-F5344CB8AC3E}">
        <p14:creationId xmlns:p14="http://schemas.microsoft.com/office/powerpoint/2010/main" val="31441834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heel(1)">
                                      <p:cBhvr>
                                        <p:cTn id="7" dur="2000"/>
                                        <p:tgtEl>
                                          <p:spTgt spid="4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2000"/>
                                        <p:tgtEl>
                                          <p:spTgt spid="19"/>
                                        </p:tgtEl>
                                      </p:cBhvr>
                                    </p:animEffect>
                                  </p:childTnLst>
                                </p:cTn>
                              </p:par>
                              <p:par>
                                <p:cTn id="11" presetID="21" presetClass="entr" presetSubtype="1"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2000"/>
                                        <p:tgtEl>
                                          <p:spTgt spid="2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heel(1)">
                                      <p:cBhvr>
                                        <p:cTn id="16" dur="2000"/>
                                        <p:tgtEl>
                                          <p:spTgt spid="21"/>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amond(in)">
                                      <p:cBhvr>
                                        <p:cTn id="27" dur="2000"/>
                                        <p:tgtEl>
                                          <p:spTgt spid="24"/>
                                        </p:tgtEl>
                                      </p:cBhvr>
                                    </p:animEffect>
                                  </p:childTnLst>
                                </p:cTn>
                              </p:par>
                              <p:par>
                                <p:cTn id="28" presetID="8" presetClass="entr" presetSubtype="16"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amond(in)">
                                      <p:cBhvr>
                                        <p:cTn id="30" dur="2000"/>
                                        <p:tgtEl>
                                          <p:spTgt spid="36"/>
                                        </p:tgtEl>
                                      </p:cBhvr>
                                    </p:animEffect>
                                  </p:childTnLst>
                                </p:cTn>
                              </p:par>
                              <p:par>
                                <p:cTn id="31" presetID="8" presetClass="entr" presetSubtype="16"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diamond(in)">
                                      <p:cBhvr>
                                        <p:cTn id="33" dur="2000"/>
                                        <p:tgtEl>
                                          <p:spTgt spid="37"/>
                                        </p:tgtEl>
                                      </p:cBhvr>
                                    </p:animEffect>
                                  </p:childTnLst>
                                </p:cTn>
                              </p:par>
                              <p:par>
                                <p:cTn id="34" presetID="8" presetClass="entr" presetSubtype="16"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diamond(in)">
                                      <p:cBhvr>
                                        <p:cTn id="36" dur="2000"/>
                                        <p:tgtEl>
                                          <p:spTgt spid="40"/>
                                        </p:tgtEl>
                                      </p:cBhvr>
                                    </p:animEffect>
                                  </p:childTnLst>
                                </p:cTn>
                              </p:par>
                              <p:par>
                                <p:cTn id="37" presetID="8" presetClass="entr" presetSubtype="16"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diamond(in)">
                                      <p:cBhvr>
                                        <p:cTn id="39" dur="2000"/>
                                        <p:tgtEl>
                                          <p:spTgt spid="4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amond(in)">
                                      <p:cBhvr>
                                        <p:cTn id="42" dur="2000"/>
                                        <p:tgtEl>
                                          <p:spTgt spid="4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amond(in)">
                                      <p:cBhvr>
                                        <p:cTn id="45" dur="2000"/>
                                        <p:tgtEl>
                                          <p:spTgt spid="4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diamond(in)">
                                      <p:cBhvr>
                                        <p:cTn id="48" dur="2000"/>
                                        <p:tgtEl>
                                          <p:spTgt spid="26"/>
                                        </p:tgtEl>
                                      </p:cBhvr>
                                    </p:animEffect>
                                  </p:childTnLst>
                                </p:cTn>
                              </p:par>
                              <p:par>
                                <p:cTn id="49" presetID="8" presetClass="entr" presetSubtype="16"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diamond(in)">
                                      <p:cBhvr>
                                        <p:cTn id="51" dur="2000"/>
                                        <p:tgtEl>
                                          <p:spTgt spid="46"/>
                                        </p:tgtEl>
                                      </p:cBhvr>
                                    </p:animEffect>
                                  </p:childTnLst>
                                </p:cTn>
                              </p:par>
                              <p:par>
                                <p:cTn id="52" presetID="8" presetClass="entr" presetSubtype="16"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diamond(in)">
                                      <p:cBhvr>
                                        <p:cTn id="54" dur="2000"/>
                                        <p:tgtEl>
                                          <p:spTgt spid="47"/>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amond(in)">
                                      <p:cBhvr>
                                        <p:cTn id="57" dur="2000"/>
                                        <p:tgtEl>
                                          <p:spTgt spid="27"/>
                                        </p:tgtEl>
                                      </p:cBhvr>
                                    </p:animEffect>
                                  </p:childTnLst>
                                </p:cTn>
                              </p:par>
                              <p:par>
                                <p:cTn id="58" presetID="8" presetClass="entr" presetSubtype="16"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amond(in)">
                                      <p:cBhvr>
                                        <p:cTn id="60" dur="2000"/>
                                        <p:tgtEl>
                                          <p:spTgt spid="28"/>
                                        </p:tgtEl>
                                      </p:cBhvr>
                                    </p:animEffect>
                                  </p:childTnLst>
                                </p:cTn>
                              </p:par>
                              <p:par>
                                <p:cTn id="61" presetID="21" presetClass="entr" presetSubtype="1"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heel(1)">
                                      <p:cBhvr>
                                        <p:cTn id="63"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9" grpId="0"/>
      <p:bldP spid="21" grpId="0" animBg="1"/>
      <p:bldP spid="15" grpId="0"/>
      <p:bldP spid="16" grpId="0"/>
      <p:bldP spid="24" grpId="0" animBg="1"/>
      <p:bldP spid="42" grpId="0"/>
      <p:bldP spid="43" grpId="0"/>
      <p:bldP spid="26"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4605"/>
            <a:ext cx="12212320" cy="6907530"/>
            <a:chOff x="0" y="-23"/>
            <a:chExt cx="19232" cy="10878"/>
          </a:xfrm>
        </p:grpSpPr>
        <p:grpSp>
          <p:nvGrpSpPr>
            <p:cNvPr id="9" name="组合 8"/>
            <p:cNvGrpSpPr/>
            <p:nvPr/>
          </p:nvGrpSpPr>
          <p:grpSpPr>
            <a:xfrm>
              <a:off x="0" y="-23"/>
              <a:ext cx="19232" cy="10878"/>
              <a:chOff x="0" y="-23"/>
              <a:chExt cx="19232" cy="10878"/>
            </a:xfrm>
          </p:grpSpPr>
          <p:pic>
            <p:nvPicPr>
              <p:cNvPr id="10" name="图片 9"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11" name="图片 10"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14" name="矩形 13"/>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DDD9C3"/>
                </a:solidFill>
                <a:latin typeface="Calibri" panose="020F0502020204030204" pitchFamily="34" charset="0"/>
                <a:cs typeface="Calibri" panose="020F0502020204030204" pitchFamily="34" charset="0"/>
                <a:sym typeface="+mn-lt"/>
              </a:endParaRPr>
            </a:p>
          </p:txBody>
        </p:sp>
      </p:grpSp>
      <p:sp>
        <p:nvSpPr>
          <p:cNvPr id="3" name="矩形 2"/>
          <p:cNvSpPr/>
          <p:nvPr/>
        </p:nvSpPr>
        <p:spPr>
          <a:xfrm>
            <a:off x="7614237" y="611396"/>
            <a:ext cx="1558290" cy="368300"/>
          </a:xfrm>
          <a:prstGeom prst="rect">
            <a:avLst/>
          </a:prstGeom>
        </p:spPr>
        <p:txBody>
          <a:bodyPr wrap="none">
            <a:spAutoFit/>
          </a:bodyPr>
          <a:lstStyle/>
          <a:p>
            <a:endParaRPr lang="en-US" altLang="zh-CN" b="1" dirty="0">
              <a:latin typeface="+mn-lt"/>
              <a:cs typeface="+mn-ea"/>
              <a:sym typeface="+mn-lt"/>
            </a:endParaRPr>
          </a:p>
        </p:txBody>
      </p:sp>
      <p:sp>
        <p:nvSpPr>
          <p:cNvPr id="4" name="矩形 3"/>
          <p:cNvSpPr/>
          <p:nvPr/>
        </p:nvSpPr>
        <p:spPr>
          <a:xfrm>
            <a:off x="2564931" y="1260049"/>
            <a:ext cx="4722768" cy="584775"/>
          </a:xfrm>
          <a:prstGeom prst="rect">
            <a:avLst/>
          </a:prstGeom>
        </p:spPr>
        <p:txBody>
          <a:bodyPr wrap="none">
            <a:spAutoFit/>
          </a:bodyPr>
          <a:lstStyle/>
          <a:p>
            <a:endParaRPr/>
          </a:p>
        </p:txBody>
      </p:sp>
      <p:sp>
        <p:nvSpPr>
          <p:cNvPr id="5" name="矩形 4"/>
          <p:cNvSpPr/>
          <p:nvPr/>
        </p:nvSpPr>
        <p:spPr>
          <a:xfrm>
            <a:off x="2564930" y="2157537"/>
            <a:ext cx="6411390" cy="583565"/>
          </a:xfrm>
          <a:prstGeom prst="rect">
            <a:avLst/>
          </a:prstGeom>
        </p:spPr>
        <p:txBody>
          <a:bodyPr wrap="square">
            <a:spAutoFit/>
          </a:bodyPr>
          <a:lstStyle/>
          <a:p>
            <a:endParaRPr/>
          </a:p>
        </p:txBody>
      </p:sp>
      <p:sp>
        <p:nvSpPr>
          <p:cNvPr id="6" name="矩形 5"/>
          <p:cNvSpPr/>
          <p:nvPr/>
        </p:nvSpPr>
        <p:spPr>
          <a:xfrm>
            <a:off x="2564931" y="2996952"/>
            <a:ext cx="2292615" cy="584775"/>
          </a:xfrm>
          <a:prstGeom prst="rect">
            <a:avLst/>
          </a:prstGeom>
        </p:spPr>
        <p:txBody>
          <a:bodyPr wrap="none">
            <a:spAutoFit/>
          </a:bodyPr>
          <a:lstStyle/>
          <a:p>
            <a:endParaRPr/>
          </a:p>
        </p:txBody>
      </p:sp>
      <p:sp>
        <p:nvSpPr>
          <p:cNvPr id="13" name="矩形 12"/>
          <p:cNvSpPr/>
          <p:nvPr/>
        </p:nvSpPr>
        <p:spPr>
          <a:xfrm>
            <a:off x="4727848" y="3742581"/>
            <a:ext cx="2710815" cy="1076325"/>
          </a:xfrm>
          <a:prstGeom prst="rect">
            <a:avLst/>
          </a:prstGeom>
        </p:spPr>
        <p:txBody>
          <a:bodyPr wrap="none">
            <a:spAutoFit/>
          </a:bodyPr>
          <a:lstStyle/>
          <a:p>
            <a:pPr marL="285750" indent="-285750">
              <a:buFont typeface="Wingdings" panose="05000000000000000000" pitchFamily="2" charset="2"/>
              <a:buChar char="n"/>
            </a:pPr>
            <a:endParaRPr lang="en-US" altLang="zh-CN" sz="1600" dirty="0">
              <a:latin typeface="+mn-lt"/>
              <a:cs typeface="+mn-ea"/>
              <a:sym typeface="+mn-lt"/>
            </a:endParaRPr>
          </a:p>
          <a:p>
            <a:pPr marL="285750" indent="-285750">
              <a:buFont typeface="Wingdings" panose="05000000000000000000" pitchFamily="2" charset="2"/>
              <a:buChar char="n"/>
            </a:pPr>
            <a:endParaRPr lang="en-US" altLang="zh-CN" sz="1600" dirty="0">
              <a:latin typeface="+mn-lt"/>
              <a:cs typeface="+mn-ea"/>
              <a:sym typeface="+mn-lt"/>
            </a:endParaRPr>
          </a:p>
          <a:p>
            <a:pPr marL="285750" indent="-285750">
              <a:buFont typeface="Wingdings" panose="05000000000000000000" pitchFamily="2" charset="2"/>
              <a:buChar char="n"/>
            </a:pPr>
            <a:endParaRPr lang="en-US" altLang="zh-CN" sz="1600" b="1" dirty="0">
              <a:solidFill>
                <a:schemeClr val="accent6">
                  <a:lumMod val="75000"/>
                </a:schemeClr>
              </a:solidFill>
              <a:latin typeface="+mn-lt"/>
              <a:cs typeface="+mn-ea"/>
              <a:sym typeface="+mn-lt"/>
            </a:endParaRPr>
          </a:p>
          <a:p>
            <a:pPr marL="285750" indent="-285750">
              <a:buFont typeface="Wingdings" panose="05000000000000000000" pitchFamily="2" charset="2"/>
              <a:buChar char="n"/>
            </a:pPr>
            <a:endParaRPr lang="en-US" altLang="zh-CN" sz="1600" b="1" dirty="0">
              <a:solidFill>
                <a:schemeClr val="accent6">
                  <a:lumMod val="75000"/>
                </a:schemeClr>
              </a:solidFill>
              <a:latin typeface="+mn-lt"/>
              <a:cs typeface="+mn-ea"/>
              <a:sym typeface="+mn-lt"/>
            </a:endParaRPr>
          </a:p>
        </p:txBody>
      </p:sp>
      <p:cxnSp>
        <p:nvCxnSpPr>
          <p:cNvPr id="42" name="直接连接符 41"/>
          <p:cNvCxnSpPr/>
          <p:nvPr/>
        </p:nvCxnSpPr>
        <p:spPr>
          <a:xfrm>
            <a:off x="9391620" y="652062"/>
            <a:ext cx="0" cy="288000"/>
          </a:xfrm>
          <a:prstGeom prst="line">
            <a:avLst/>
          </a:prstGeom>
          <a:ln w="76200">
            <a:solidFill>
              <a:srgbClr val="1C93E4"/>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320136" y="949652"/>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9183897" y="396217"/>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2800" dirty="0" smtClean="0">
                <a:cs typeface="+mn-ea"/>
                <a:sym typeface="+mn-lt"/>
              </a:rPr>
              <a:t>3.1</a:t>
            </a:r>
            <a:endParaRPr lang="zh-CN" altLang="en-US" sz="2800" dirty="0">
              <a:cs typeface="+mn-ea"/>
              <a:sym typeface="+mn-lt"/>
            </a:endParaRPr>
          </a:p>
        </p:txBody>
      </p:sp>
      <p:sp>
        <p:nvSpPr>
          <p:cNvPr id="24" name="矩形 23"/>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26" name="29 CuadroTexto"/>
          <p:cNvSpPr txBox="1">
            <a:spLocks noChangeArrowheads="1"/>
          </p:cNvSpPr>
          <p:nvPr/>
        </p:nvSpPr>
        <p:spPr bwMode="auto">
          <a:xfrm>
            <a:off x="5742351" y="6015718"/>
            <a:ext cx="253596"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5</a:t>
            </a:r>
            <a:endParaRPr lang="en-US" altLang="es-HN" sz="1000" b="1" dirty="0">
              <a:solidFill>
                <a:srgbClr val="0EB1E7"/>
              </a:solidFill>
              <a:latin typeface="+mn-lt"/>
              <a:cs typeface="+mn-ea"/>
              <a:sym typeface="+mn-lt"/>
            </a:endParaRP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4"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sp>
        <p:nvSpPr>
          <p:cNvPr id="27"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
        <p:nvSpPr>
          <p:cNvPr id="28"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30" name="Dikdörtgen 29"/>
          <p:cNvSpPr/>
          <p:nvPr/>
        </p:nvSpPr>
        <p:spPr>
          <a:xfrm>
            <a:off x="1993885" y="1420405"/>
            <a:ext cx="7124730" cy="2308324"/>
          </a:xfrm>
          <a:prstGeom prst="rect">
            <a:avLst/>
          </a:prstGeom>
        </p:spPr>
        <p:txBody>
          <a:bodyPr wrap="square">
            <a:spAutoFit/>
          </a:bodyPr>
          <a:lstStyle/>
          <a:p>
            <a:pPr algn="just"/>
            <a:r>
              <a:rPr lang="tr-TR" dirty="0">
                <a:latin typeface="Bodoni MT" panose="02070603080606020203" pitchFamily="18" charset="0"/>
                <a:cs typeface="Arial" panose="020B0604020202020204" pitchFamily="34" charset="0"/>
              </a:rPr>
              <a:t>Uzmanlar 1999 depreminden sonra İstanbul yakınlarında Richter ölçeğine göre 7'nin üzerinde bir deprem beklemektedirler. Binaların alüvyon üzerine inşa edilmiş olmaları veya inşaatçı tarafından kötü yapılmış olmaları nedeniyle beklenen depremin yıkıcı etkisinin fazla olacağı tahmin ediliyor. İstanbul’da binaların depreme dayanıklılık testinin talebinin artması ve binaların yenilenme veya güçlendirilme çalışmaları yapılıncaya kadar büyük bir depremle karşılaşılırsa yıkımın daha az can kaybıyla atlatılabilmesi için bu projeyi düşündük.</a:t>
            </a:r>
          </a:p>
        </p:txBody>
      </p:sp>
      <p:sp>
        <p:nvSpPr>
          <p:cNvPr id="8" name="Metin kutusu 7"/>
          <p:cNvSpPr txBox="1"/>
          <p:nvPr/>
        </p:nvSpPr>
        <p:spPr>
          <a:xfrm>
            <a:off x="2843455" y="619785"/>
            <a:ext cx="4271377" cy="584775"/>
          </a:xfrm>
          <a:prstGeom prst="rect">
            <a:avLst/>
          </a:prstGeom>
          <a:noFill/>
        </p:spPr>
        <p:txBody>
          <a:bodyPr wrap="square" rtlCol="0">
            <a:spAutoFit/>
          </a:bodyPr>
          <a:lstStyle/>
          <a:p>
            <a:pPr algn="r"/>
            <a:r>
              <a:rPr lang="tr-TR" sz="3200" dirty="0" smtClean="0">
                <a:latin typeface="Bodoni MT" panose="02070603080606020203" pitchFamily="18" charset="0"/>
              </a:rPr>
              <a:t>Problemin Önemi</a:t>
            </a:r>
            <a:endParaRPr lang="en-US" sz="3200" dirty="0">
              <a:latin typeface="Bodoni MT" panose="02070603080606020203" pitchFamily="18" charset="0"/>
            </a:endParaRPr>
          </a:p>
        </p:txBody>
      </p:sp>
      <p:pic>
        <p:nvPicPr>
          <p:cNvPr id="38"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48" name="Imagen 5" descr="C:\Users\Design\Documents\Edu\Product Launch\shadow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7" name="Imagen 28" descr="btns">
            <a:hlinkClick r:id="" action="ppaction://hlinkshowjump?jump=previous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pic>
        <p:nvPicPr>
          <p:cNvPr id="46" name="Imagen 27" descr="btns">
            <a:hlinkClick r:id="" action="ppaction://hlinkshowjump?jump=next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31" name="Resim 30"/>
          <p:cNvPicPr>
            <a:picLocks noChangeAspect="1"/>
          </p:cNvPicPr>
          <p:nvPr/>
        </p:nvPicPr>
        <p:blipFill>
          <a:blip r:embed="rId9"/>
          <a:stretch>
            <a:fillRect/>
          </a:stretch>
        </p:blipFill>
        <p:spPr>
          <a:xfrm>
            <a:off x="4659379" y="4056627"/>
            <a:ext cx="2827521" cy="1179149"/>
          </a:xfrm>
          <a:prstGeom prst="rect">
            <a:avLst/>
          </a:prstGeom>
          <a:ln>
            <a:noFill/>
          </a:ln>
          <a:effectLst>
            <a:softEdge rad="112500"/>
          </a:effectLst>
        </p:spPr>
      </p:pic>
    </p:spTree>
    <p:extLst>
      <p:ext uri="{BB962C8B-B14F-4D97-AF65-F5344CB8AC3E}">
        <p14:creationId xmlns:p14="http://schemas.microsoft.com/office/powerpoint/2010/main" val="35514667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par>
                                <p:cTn id="23" presetID="3" presetClass="entr" presetSubtype="1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linds(horizontal)">
                                      <p:cBhvr>
                                        <p:cTn id="25" dur="500"/>
                                        <p:tgtEl>
                                          <p:spTgt spid="5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blinds(horizontal)">
                                      <p:cBhvr>
                                        <p:cTn id="28" dur="500"/>
                                        <p:tgtEl>
                                          <p:spTgt spid="5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p:tgtEl>
                                          <p:spTgt spid="24"/>
                                        </p:tgtEl>
                                        <p:attrNameLst>
                                          <p:attrName>ppt_y</p:attrName>
                                        </p:attrNameLst>
                                      </p:cBhvr>
                                      <p:tavLst>
                                        <p:tav tm="0">
                                          <p:val>
                                            <p:strVal val="#ppt_y+#ppt_h*1.125000"/>
                                          </p:val>
                                        </p:tav>
                                        <p:tav tm="100000">
                                          <p:val>
                                            <p:strVal val="#ppt_y"/>
                                          </p:val>
                                        </p:tav>
                                      </p:tavLst>
                                    </p:anim>
                                    <p:animEffect transition="in" filter="wipe(up)">
                                      <p:cBhvr>
                                        <p:cTn id="34" dur="500"/>
                                        <p:tgtEl>
                                          <p:spTgt spid="24"/>
                                        </p:tgtEl>
                                      </p:cBhvr>
                                    </p:animEffect>
                                  </p:childTnLst>
                                </p:cTn>
                              </p:par>
                              <p:par>
                                <p:cTn id="35" presetID="12" presetClass="entr" presetSubtype="4"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p:tgtEl>
                                          <p:spTgt spid="40"/>
                                        </p:tgtEl>
                                        <p:attrNameLst>
                                          <p:attrName>ppt_y</p:attrName>
                                        </p:attrNameLst>
                                      </p:cBhvr>
                                      <p:tavLst>
                                        <p:tav tm="0">
                                          <p:val>
                                            <p:strVal val="#ppt_y+#ppt_h*1.125000"/>
                                          </p:val>
                                        </p:tav>
                                        <p:tav tm="100000">
                                          <p:val>
                                            <p:strVal val="#ppt_y"/>
                                          </p:val>
                                        </p:tav>
                                      </p:tavLst>
                                    </p:anim>
                                    <p:animEffect transition="in" filter="wipe(up)">
                                      <p:cBhvr>
                                        <p:cTn id="38" dur="500"/>
                                        <p:tgtEl>
                                          <p:spTgt spid="40"/>
                                        </p:tgtEl>
                                      </p:cBhvr>
                                    </p:animEffect>
                                  </p:childTnLst>
                                </p:cTn>
                              </p:par>
                              <p:par>
                                <p:cTn id="39" presetID="12" presetClass="entr" presetSubtype="4"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p:tgtEl>
                                          <p:spTgt spid="41"/>
                                        </p:tgtEl>
                                        <p:attrNameLst>
                                          <p:attrName>ppt_y</p:attrName>
                                        </p:attrNameLst>
                                      </p:cBhvr>
                                      <p:tavLst>
                                        <p:tav tm="0">
                                          <p:val>
                                            <p:strVal val="#ppt_y+#ppt_h*1.125000"/>
                                          </p:val>
                                        </p:tav>
                                        <p:tav tm="100000">
                                          <p:val>
                                            <p:strVal val="#ppt_y"/>
                                          </p:val>
                                        </p:tav>
                                      </p:tavLst>
                                    </p:anim>
                                    <p:animEffect transition="in" filter="wipe(up)">
                                      <p:cBhvr>
                                        <p:cTn id="42" dur="500"/>
                                        <p:tgtEl>
                                          <p:spTgt spid="41"/>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p:tgtEl>
                                          <p:spTgt spid="26"/>
                                        </p:tgtEl>
                                        <p:attrNameLst>
                                          <p:attrName>ppt_y</p:attrName>
                                        </p:attrNameLst>
                                      </p:cBhvr>
                                      <p:tavLst>
                                        <p:tav tm="0">
                                          <p:val>
                                            <p:strVal val="#ppt_y+#ppt_h*1.125000"/>
                                          </p:val>
                                        </p:tav>
                                        <p:tav tm="100000">
                                          <p:val>
                                            <p:strVal val="#ppt_y"/>
                                          </p:val>
                                        </p:tav>
                                      </p:tavLst>
                                    </p:anim>
                                    <p:animEffect transition="in" filter="wipe(up)">
                                      <p:cBhvr>
                                        <p:cTn id="46" dur="500"/>
                                        <p:tgtEl>
                                          <p:spTgt spid="26"/>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p:tgtEl>
                                          <p:spTgt spid="43"/>
                                        </p:tgtEl>
                                        <p:attrNameLst>
                                          <p:attrName>ppt_y</p:attrName>
                                        </p:attrNameLst>
                                      </p:cBhvr>
                                      <p:tavLst>
                                        <p:tav tm="0">
                                          <p:val>
                                            <p:strVal val="#ppt_y+#ppt_h*1.125000"/>
                                          </p:val>
                                        </p:tav>
                                        <p:tav tm="100000">
                                          <p:val>
                                            <p:strVal val="#ppt_y"/>
                                          </p:val>
                                        </p:tav>
                                      </p:tavLst>
                                    </p:anim>
                                    <p:animEffect transition="in" filter="wipe(up)">
                                      <p:cBhvr>
                                        <p:cTn id="50" dur="500"/>
                                        <p:tgtEl>
                                          <p:spTgt spid="43"/>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p:tgtEl>
                                          <p:spTgt spid="44"/>
                                        </p:tgtEl>
                                        <p:attrNameLst>
                                          <p:attrName>ppt_y</p:attrName>
                                        </p:attrNameLst>
                                      </p:cBhvr>
                                      <p:tavLst>
                                        <p:tav tm="0">
                                          <p:val>
                                            <p:strVal val="#ppt_y+#ppt_h*1.125000"/>
                                          </p:val>
                                        </p:tav>
                                        <p:tav tm="100000">
                                          <p:val>
                                            <p:strVal val="#ppt_y"/>
                                          </p:val>
                                        </p:tav>
                                      </p:tavLst>
                                    </p:anim>
                                    <p:animEffect transition="in" filter="wipe(up)">
                                      <p:cBhvr>
                                        <p:cTn id="54" dur="500"/>
                                        <p:tgtEl>
                                          <p:spTgt spid="44"/>
                                        </p:tgtEl>
                                      </p:cBhvr>
                                    </p:animEffect>
                                  </p:childTnLst>
                                </p:cTn>
                              </p:par>
                              <p:par>
                                <p:cTn id="55" presetID="1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p:tgtEl>
                                          <p:spTgt spid="46"/>
                                        </p:tgtEl>
                                        <p:attrNameLst>
                                          <p:attrName>ppt_y</p:attrName>
                                        </p:attrNameLst>
                                      </p:cBhvr>
                                      <p:tavLst>
                                        <p:tav tm="0">
                                          <p:val>
                                            <p:strVal val="#ppt_y+#ppt_h*1.125000"/>
                                          </p:val>
                                        </p:tav>
                                        <p:tav tm="100000">
                                          <p:val>
                                            <p:strVal val="#ppt_y"/>
                                          </p:val>
                                        </p:tav>
                                      </p:tavLst>
                                    </p:anim>
                                    <p:animEffect transition="in" filter="wipe(up)">
                                      <p:cBhvr>
                                        <p:cTn id="58" dur="500"/>
                                        <p:tgtEl>
                                          <p:spTgt spid="46"/>
                                        </p:tgtEl>
                                      </p:cBhvr>
                                    </p:animEffect>
                                  </p:childTnLst>
                                </p:cTn>
                              </p:par>
                              <p:par>
                                <p:cTn id="59" presetID="12" presetClass="entr" presetSubtype="4"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p:tgtEl>
                                          <p:spTgt spid="47"/>
                                        </p:tgtEl>
                                        <p:attrNameLst>
                                          <p:attrName>ppt_y</p:attrName>
                                        </p:attrNameLst>
                                      </p:cBhvr>
                                      <p:tavLst>
                                        <p:tav tm="0">
                                          <p:val>
                                            <p:strVal val="#ppt_y+#ppt_h*1.125000"/>
                                          </p:val>
                                        </p:tav>
                                        <p:tav tm="100000">
                                          <p:val>
                                            <p:strVal val="#ppt_y"/>
                                          </p:val>
                                        </p:tav>
                                      </p:tavLst>
                                    </p:anim>
                                    <p:animEffect transition="in" filter="wipe(up)">
                                      <p:cBhvr>
                                        <p:cTn id="62" dur="500"/>
                                        <p:tgtEl>
                                          <p:spTgt spid="47"/>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p:tgtEl>
                                          <p:spTgt spid="27"/>
                                        </p:tgtEl>
                                        <p:attrNameLst>
                                          <p:attrName>ppt_y</p:attrName>
                                        </p:attrNameLst>
                                      </p:cBhvr>
                                      <p:tavLst>
                                        <p:tav tm="0">
                                          <p:val>
                                            <p:strVal val="#ppt_y+#ppt_h*1.125000"/>
                                          </p:val>
                                        </p:tav>
                                        <p:tav tm="100000">
                                          <p:val>
                                            <p:strVal val="#ppt_y"/>
                                          </p:val>
                                        </p:tav>
                                      </p:tavLst>
                                    </p:anim>
                                    <p:animEffect transition="in" filter="wipe(up)">
                                      <p:cBhvr>
                                        <p:cTn id="66" dur="500"/>
                                        <p:tgtEl>
                                          <p:spTgt spid="27"/>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p:tgtEl>
                                          <p:spTgt spid="28"/>
                                        </p:tgtEl>
                                        <p:attrNameLst>
                                          <p:attrName>ppt_y</p:attrName>
                                        </p:attrNameLst>
                                      </p:cBhvr>
                                      <p:tavLst>
                                        <p:tav tm="0">
                                          <p:val>
                                            <p:strVal val="#ppt_y+#ppt_h*1.125000"/>
                                          </p:val>
                                        </p:tav>
                                        <p:tav tm="100000">
                                          <p:val>
                                            <p:strVal val="#ppt_y"/>
                                          </p:val>
                                        </p:tav>
                                      </p:tavLst>
                                    </p:anim>
                                    <p:animEffect transition="in" filter="wipe(up)">
                                      <p:cBhvr>
                                        <p:cTn id="70" dur="500"/>
                                        <p:tgtEl>
                                          <p:spTgt spid="28"/>
                                        </p:tgtEl>
                                      </p:cBhvr>
                                    </p:animEffect>
                                  </p:childTnLst>
                                </p:cTn>
                              </p:par>
                              <p:par>
                                <p:cTn id="71" presetID="12" presetClass="entr" presetSubtype="4"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p:tgtEl>
                                          <p:spTgt spid="38"/>
                                        </p:tgtEl>
                                        <p:attrNameLst>
                                          <p:attrName>ppt_y</p:attrName>
                                        </p:attrNameLst>
                                      </p:cBhvr>
                                      <p:tavLst>
                                        <p:tav tm="0">
                                          <p:val>
                                            <p:strVal val="#ppt_y+#ppt_h*1.125000"/>
                                          </p:val>
                                        </p:tav>
                                        <p:tav tm="100000">
                                          <p:val>
                                            <p:strVal val="#ppt_y"/>
                                          </p:val>
                                        </p:tav>
                                      </p:tavLst>
                                    </p:anim>
                                    <p:animEffect transition="in" filter="wipe(up)">
                                      <p:cBhvr>
                                        <p:cTn id="74" dur="500"/>
                                        <p:tgtEl>
                                          <p:spTgt spid="38"/>
                                        </p:tgtEl>
                                      </p:cBhvr>
                                    </p:animEffect>
                                  </p:childTnLst>
                                </p:cTn>
                              </p:par>
                              <p:par>
                                <p:cTn id="75" presetID="12" presetClass="entr" presetSubtype="4"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p:tgtEl>
                                          <p:spTgt spid="48"/>
                                        </p:tgtEl>
                                        <p:attrNameLst>
                                          <p:attrName>ppt_y</p:attrName>
                                        </p:attrNameLst>
                                      </p:cBhvr>
                                      <p:tavLst>
                                        <p:tav tm="0">
                                          <p:val>
                                            <p:strVal val="#ppt_y+#ppt_h*1.125000"/>
                                          </p:val>
                                        </p:tav>
                                        <p:tav tm="100000">
                                          <p:val>
                                            <p:strVal val="#ppt_y"/>
                                          </p:val>
                                        </p:tav>
                                      </p:tavLst>
                                    </p:anim>
                                    <p:animEffect transition="in" filter="wipe(up)">
                                      <p:cBhvr>
                                        <p:cTn id="7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3" grpId="0"/>
      <p:bldP spid="56" grpId="0" animBg="1"/>
      <p:bldP spid="24" grpId="0" animBg="1"/>
      <p:bldP spid="26" grpId="0"/>
      <p:bldP spid="43" grpId="0"/>
      <p:bldP spid="44"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4605"/>
            <a:ext cx="12212320" cy="6907530"/>
            <a:chOff x="0" y="-23"/>
            <a:chExt cx="19232" cy="10878"/>
          </a:xfrm>
        </p:grpSpPr>
        <p:grpSp>
          <p:nvGrpSpPr>
            <p:cNvPr id="9" name="组合 8"/>
            <p:cNvGrpSpPr/>
            <p:nvPr/>
          </p:nvGrpSpPr>
          <p:grpSpPr>
            <a:xfrm>
              <a:off x="0" y="-23"/>
              <a:ext cx="19232" cy="10878"/>
              <a:chOff x="0" y="-23"/>
              <a:chExt cx="19232" cy="10878"/>
            </a:xfrm>
          </p:grpSpPr>
          <p:pic>
            <p:nvPicPr>
              <p:cNvPr id="10" name="图片 9"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11" name="图片 10"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14" name="矩形 13"/>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DDD9C3"/>
                </a:solidFill>
                <a:latin typeface="Calibri" panose="020F0502020204030204" pitchFamily="34" charset="0"/>
                <a:cs typeface="Calibri" panose="020F0502020204030204" pitchFamily="34" charset="0"/>
                <a:sym typeface="+mn-lt"/>
              </a:endParaRPr>
            </a:p>
          </p:txBody>
        </p:sp>
      </p:grpSp>
      <p:sp>
        <p:nvSpPr>
          <p:cNvPr id="3" name="矩形 2"/>
          <p:cNvSpPr/>
          <p:nvPr/>
        </p:nvSpPr>
        <p:spPr>
          <a:xfrm>
            <a:off x="7614237" y="611396"/>
            <a:ext cx="1558290" cy="368300"/>
          </a:xfrm>
          <a:prstGeom prst="rect">
            <a:avLst/>
          </a:prstGeom>
        </p:spPr>
        <p:txBody>
          <a:bodyPr wrap="none">
            <a:spAutoFit/>
          </a:bodyPr>
          <a:lstStyle/>
          <a:p>
            <a:endParaRPr lang="en-US" altLang="zh-CN" b="1" dirty="0">
              <a:latin typeface="+mn-lt"/>
              <a:cs typeface="+mn-ea"/>
              <a:sym typeface="+mn-lt"/>
            </a:endParaRPr>
          </a:p>
        </p:txBody>
      </p:sp>
      <p:sp>
        <p:nvSpPr>
          <p:cNvPr id="4" name="矩形 3"/>
          <p:cNvSpPr/>
          <p:nvPr/>
        </p:nvSpPr>
        <p:spPr>
          <a:xfrm>
            <a:off x="2564931" y="1260049"/>
            <a:ext cx="4722768" cy="584775"/>
          </a:xfrm>
          <a:prstGeom prst="rect">
            <a:avLst/>
          </a:prstGeom>
        </p:spPr>
        <p:txBody>
          <a:bodyPr wrap="none">
            <a:spAutoFit/>
          </a:bodyPr>
          <a:lstStyle/>
          <a:p>
            <a:endParaRPr/>
          </a:p>
        </p:txBody>
      </p:sp>
      <p:sp>
        <p:nvSpPr>
          <p:cNvPr id="5" name="矩形 4"/>
          <p:cNvSpPr/>
          <p:nvPr/>
        </p:nvSpPr>
        <p:spPr>
          <a:xfrm>
            <a:off x="2564930" y="2157537"/>
            <a:ext cx="6411390" cy="583565"/>
          </a:xfrm>
          <a:prstGeom prst="rect">
            <a:avLst/>
          </a:prstGeom>
        </p:spPr>
        <p:txBody>
          <a:bodyPr wrap="square">
            <a:spAutoFit/>
          </a:bodyPr>
          <a:lstStyle/>
          <a:p>
            <a:endParaRPr/>
          </a:p>
        </p:txBody>
      </p:sp>
      <p:sp>
        <p:nvSpPr>
          <p:cNvPr id="6" name="矩形 5"/>
          <p:cNvSpPr/>
          <p:nvPr/>
        </p:nvSpPr>
        <p:spPr>
          <a:xfrm>
            <a:off x="2564931" y="2996952"/>
            <a:ext cx="2292615" cy="584775"/>
          </a:xfrm>
          <a:prstGeom prst="rect">
            <a:avLst/>
          </a:prstGeom>
        </p:spPr>
        <p:txBody>
          <a:bodyPr wrap="none">
            <a:spAutoFit/>
          </a:bodyPr>
          <a:lstStyle/>
          <a:p>
            <a:endParaRPr/>
          </a:p>
        </p:txBody>
      </p:sp>
      <p:sp>
        <p:nvSpPr>
          <p:cNvPr id="13" name="矩形 12"/>
          <p:cNvSpPr/>
          <p:nvPr/>
        </p:nvSpPr>
        <p:spPr>
          <a:xfrm>
            <a:off x="4727848" y="3742581"/>
            <a:ext cx="2710815" cy="1076325"/>
          </a:xfrm>
          <a:prstGeom prst="rect">
            <a:avLst/>
          </a:prstGeom>
        </p:spPr>
        <p:txBody>
          <a:bodyPr wrap="none">
            <a:spAutoFit/>
          </a:bodyPr>
          <a:lstStyle/>
          <a:p>
            <a:pPr marL="285750" indent="-285750">
              <a:buFont typeface="Wingdings" panose="05000000000000000000" pitchFamily="2" charset="2"/>
              <a:buChar char="n"/>
            </a:pPr>
            <a:endParaRPr lang="en-US" altLang="zh-CN" sz="1600" dirty="0">
              <a:latin typeface="+mn-lt"/>
              <a:cs typeface="+mn-ea"/>
              <a:sym typeface="+mn-lt"/>
            </a:endParaRPr>
          </a:p>
          <a:p>
            <a:pPr marL="285750" indent="-285750">
              <a:buFont typeface="Wingdings" panose="05000000000000000000" pitchFamily="2" charset="2"/>
              <a:buChar char="n"/>
            </a:pPr>
            <a:endParaRPr lang="en-US" altLang="zh-CN" sz="1600" dirty="0">
              <a:latin typeface="+mn-lt"/>
              <a:cs typeface="+mn-ea"/>
              <a:sym typeface="+mn-lt"/>
            </a:endParaRPr>
          </a:p>
          <a:p>
            <a:pPr marL="285750" indent="-285750">
              <a:buFont typeface="Wingdings" panose="05000000000000000000" pitchFamily="2" charset="2"/>
              <a:buChar char="n"/>
            </a:pPr>
            <a:endParaRPr lang="en-US" altLang="zh-CN" sz="1600" b="1" dirty="0">
              <a:solidFill>
                <a:schemeClr val="accent6">
                  <a:lumMod val="75000"/>
                </a:schemeClr>
              </a:solidFill>
              <a:latin typeface="+mn-lt"/>
              <a:cs typeface="+mn-ea"/>
              <a:sym typeface="+mn-lt"/>
            </a:endParaRPr>
          </a:p>
          <a:p>
            <a:pPr marL="285750" indent="-285750">
              <a:buFont typeface="Wingdings" panose="05000000000000000000" pitchFamily="2" charset="2"/>
              <a:buChar char="n"/>
            </a:pPr>
            <a:endParaRPr lang="en-US" altLang="zh-CN" sz="1600" b="1" dirty="0">
              <a:solidFill>
                <a:schemeClr val="accent6">
                  <a:lumMod val="75000"/>
                </a:schemeClr>
              </a:solidFill>
              <a:latin typeface="+mn-lt"/>
              <a:cs typeface="+mn-ea"/>
              <a:sym typeface="+mn-lt"/>
            </a:endParaRPr>
          </a:p>
        </p:txBody>
      </p:sp>
      <p:cxnSp>
        <p:nvCxnSpPr>
          <p:cNvPr id="42" name="直接连接符 41"/>
          <p:cNvCxnSpPr/>
          <p:nvPr/>
        </p:nvCxnSpPr>
        <p:spPr>
          <a:xfrm>
            <a:off x="9391620" y="652062"/>
            <a:ext cx="0" cy="288000"/>
          </a:xfrm>
          <a:prstGeom prst="line">
            <a:avLst/>
          </a:prstGeom>
          <a:ln w="76200">
            <a:solidFill>
              <a:srgbClr val="1C93E4"/>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320136" y="949652"/>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9183897" y="396217"/>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2400" dirty="0" smtClean="0">
                <a:cs typeface="+mn-ea"/>
                <a:sym typeface="+mn-lt"/>
              </a:rPr>
              <a:t>3.2</a:t>
            </a:r>
            <a:endParaRPr lang="zh-CN" altLang="en-US" sz="2400" dirty="0">
              <a:cs typeface="+mn-ea"/>
              <a:sym typeface="+mn-lt"/>
            </a:endParaRPr>
          </a:p>
        </p:txBody>
      </p:sp>
      <p:sp>
        <p:nvSpPr>
          <p:cNvPr id="24" name="矩形 23"/>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1"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26" name="29 CuadroTexto"/>
          <p:cNvSpPr txBox="1">
            <a:spLocks noChangeArrowheads="1"/>
          </p:cNvSpPr>
          <p:nvPr/>
        </p:nvSpPr>
        <p:spPr bwMode="auto">
          <a:xfrm>
            <a:off x="5742351" y="6015718"/>
            <a:ext cx="253596"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6</a:t>
            </a:r>
            <a:endParaRPr lang="en-US" altLang="es-HN" sz="1000" b="1" dirty="0">
              <a:solidFill>
                <a:srgbClr val="0EB1E7"/>
              </a:solidFill>
              <a:latin typeface="+mn-lt"/>
              <a:cs typeface="+mn-ea"/>
              <a:sym typeface="+mn-lt"/>
            </a:endParaRPr>
          </a:p>
        </p:txBody>
      </p:sp>
      <p:sp>
        <p:nvSpPr>
          <p:cNvPr id="43"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4"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sp>
        <p:nvSpPr>
          <p:cNvPr id="27"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sp>
        <p:nvSpPr>
          <p:cNvPr id="28"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30" name="Dikdörtgen 29"/>
          <p:cNvSpPr/>
          <p:nvPr/>
        </p:nvSpPr>
        <p:spPr>
          <a:xfrm>
            <a:off x="1993885" y="1420405"/>
            <a:ext cx="7124730" cy="1477328"/>
          </a:xfrm>
          <a:prstGeom prst="rect">
            <a:avLst/>
          </a:prstGeom>
        </p:spPr>
        <p:txBody>
          <a:bodyPr wrap="square">
            <a:spAutoFit/>
          </a:bodyPr>
          <a:lstStyle/>
          <a:p>
            <a:pPr algn="just"/>
            <a:r>
              <a:rPr lang="tr-TR" dirty="0">
                <a:latin typeface="Bodoni MT" panose="02070603080606020203" pitchFamily="18" charset="0"/>
              </a:rPr>
              <a:t>Deprem gibi afetlere anında müdahale edilmesi ve depremzedelerin vakit kaybetmeden tehlikeden uzaklaştırılması gerekir. İlk saatlerde ve günlerde arama ve kurtarma çalışmalarının en yüksek öncelikli olmasının yanı sıra hayat kurtaran tıbbi yardım, gıda, temiz su, kıyafet, çadır, battaniye ve benzeri ihtiyaçların giderilmesi sağlanmalıdır. </a:t>
            </a:r>
          </a:p>
        </p:txBody>
      </p:sp>
      <p:pic>
        <p:nvPicPr>
          <p:cNvPr id="38"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48" name="Imagen 5" descr="C:\Users\Design\Documents\Edu\Product Launch\shadow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7" name="Imagen 28" descr="btns">
            <a:hlinkClick r:id="" action="ppaction://hlinkshowjump?jump=previous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pic>
        <p:nvPicPr>
          <p:cNvPr id="46" name="Imagen 27" descr="btns">
            <a:hlinkClick r:id="" action="ppaction://hlinkshowjump?jump=next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sp>
        <p:nvSpPr>
          <p:cNvPr id="50" name="Metin kutusu 49"/>
          <p:cNvSpPr txBox="1"/>
          <p:nvPr/>
        </p:nvSpPr>
        <p:spPr>
          <a:xfrm>
            <a:off x="2843455" y="619785"/>
            <a:ext cx="4271377" cy="584775"/>
          </a:xfrm>
          <a:prstGeom prst="rect">
            <a:avLst/>
          </a:prstGeom>
          <a:noFill/>
        </p:spPr>
        <p:txBody>
          <a:bodyPr wrap="square" rtlCol="0">
            <a:spAutoFit/>
          </a:bodyPr>
          <a:lstStyle/>
          <a:p>
            <a:pPr algn="r"/>
            <a:r>
              <a:rPr lang="tr-TR" sz="3200" dirty="0" smtClean="0">
                <a:latin typeface="Bodoni MT" panose="02070603080606020203" pitchFamily="18" charset="0"/>
              </a:rPr>
              <a:t>Problemin Önemi</a:t>
            </a:r>
            <a:endParaRPr lang="en-US" sz="3200" dirty="0">
              <a:latin typeface="Bodoni MT" panose="02070603080606020203" pitchFamily="18" charset="0"/>
            </a:endParaRPr>
          </a:p>
        </p:txBody>
      </p:sp>
      <p:pic>
        <p:nvPicPr>
          <p:cNvPr id="52" name="Resim 51"/>
          <p:cNvPicPr>
            <a:picLocks noChangeAspect="1"/>
          </p:cNvPicPr>
          <p:nvPr/>
        </p:nvPicPr>
        <p:blipFill>
          <a:blip r:embed="rId9"/>
          <a:stretch>
            <a:fillRect/>
          </a:stretch>
        </p:blipFill>
        <p:spPr>
          <a:xfrm>
            <a:off x="5002387" y="3193326"/>
            <a:ext cx="2012074" cy="2012074"/>
          </a:xfrm>
          <a:prstGeom prst="rect">
            <a:avLst/>
          </a:prstGeom>
          <a:ln>
            <a:noFill/>
          </a:ln>
          <a:effectLst>
            <a:softEdge rad="112500"/>
          </a:effectLst>
        </p:spPr>
      </p:pic>
      <p:pic>
        <p:nvPicPr>
          <p:cNvPr id="53" name="Resim 52"/>
          <p:cNvPicPr>
            <a:picLocks noChangeAspect="1"/>
          </p:cNvPicPr>
          <p:nvPr/>
        </p:nvPicPr>
        <p:blipFill>
          <a:blip r:embed="rId10"/>
          <a:stretch>
            <a:fillRect/>
          </a:stretch>
        </p:blipFill>
        <p:spPr>
          <a:xfrm>
            <a:off x="7319236" y="3512482"/>
            <a:ext cx="2072384" cy="1379287"/>
          </a:xfrm>
          <a:prstGeom prst="rect">
            <a:avLst/>
          </a:prstGeom>
          <a:ln>
            <a:noFill/>
          </a:ln>
          <a:effectLst>
            <a:softEdge rad="112500"/>
          </a:effectLst>
        </p:spPr>
      </p:pic>
      <p:pic>
        <p:nvPicPr>
          <p:cNvPr id="54" name="Resim 53"/>
          <p:cNvPicPr>
            <a:picLocks noChangeAspect="1"/>
          </p:cNvPicPr>
          <p:nvPr/>
        </p:nvPicPr>
        <p:blipFill>
          <a:blip r:embed="rId11"/>
          <a:stretch>
            <a:fillRect/>
          </a:stretch>
        </p:blipFill>
        <p:spPr>
          <a:xfrm>
            <a:off x="3116035" y="4400438"/>
            <a:ext cx="1141322" cy="851602"/>
          </a:xfrm>
          <a:prstGeom prst="rect">
            <a:avLst/>
          </a:prstGeom>
          <a:ln>
            <a:noFill/>
          </a:ln>
          <a:effectLst>
            <a:softEdge rad="112500"/>
          </a:effectLst>
        </p:spPr>
      </p:pic>
      <p:pic>
        <p:nvPicPr>
          <p:cNvPr id="55" name="Resim 54"/>
          <p:cNvPicPr>
            <a:picLocks noChangeAspect="1"/>
          </p:cNvPicPr>
          <p:nvPr/>
        </p:nvPicPr>
        <p:blipFill>
          <a:blip r:embed="rId12"/>
          <a:stretch>
            <a:fillRect/>
          </a:stretch>
        </p:blipFill>
        <p:spPr>
          <a:xfrm>
            <a:off x="2453831" y="3153259"/>
            <a:ext cx="2509300" cy="1411481"/>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par>
                                <p:cTn id="23" presetID="3" presetClass="entr" presetSubtype="1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linds(horizontal)">
                                      <p:cBhvr>
                                        <p:cTn id="25" dur="500"/>
                                        <p:tgtEl>
                                          <p:spTgt spid="5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blinds(horizontal)">
                                      <p:cBhvr>
                                        <p:cTn id="28" dur="500"/>
                                        <p:tgtEl>
                                          <p:spTgt spid="5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p:tgtEl>
                                          <p:spTgt spid="24"/>
                                        </p:tgtEl>
                                        <p:attrNameLst>
                                          <p:attrName>ppt_y</p:attrName>
                                        </p:attrNameLst>
                                      </p:cBhvr>
                                      <p:tavLst>
                                        <p:tav tm="0">
                                          <p:val>
                                            <p:strVal val="#ppt_y+#ppt_h*1.125000"/>
                                          </p:val>
                                        </p:tav>
                                        <p:tav tm="100000">
                                          <p:val>
                                            <p:strVal val="#ppt_y"/>
                                          </p:val>
                                        </p:tav>
                                      </p:tavLst>
                                    </p:anim>
                                    <p:animEffect transition="in" filter="wipe(up)">
                                      <p:cBhvr>
                                        <p:cTn id="34" dur="500"/>
                                        <p:tgtEl>
                                          <p:spTgt spid="24"/>
                                        </p:tgtEl>
                                      </p:cBhvr>
                                    </p:animEffect>
                                  </p:childTnLst>
                                </p:cTn>
                              </p:par>
                              <p:par>
                                <p:cTn id="35" presetID="12" presetClass="entr" presetSubtype="4"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p:tgtEl>
                                          <p:spTgt spid="40"/>
                                        </p:tgtEl>
                                        <p:attrNameLst>
                                          <p:attrName>ppt_y</p:attrName>
                                        </p:attrNameLst>
                                      </p:cBhvr>
                                      <p:tavLst>
                                        <p:tav tm="0">
                                          <p:val>
                                            <p:strVal val="#ppt_y+#ppt_h*1.125000"/>
                                          </p:val>
                                        </p:tav>
                                        <p:tav tm="100000">
                                          <p:val>
                                            <p:strVal val="#ppt_y"/>
                                          </p:val>
                                        </p:tav>
                                      </p:tavLst>
                                    </p:anim>
                                    <p:animEffect transition="in" filter="wipe(up)">
                                      <p:cBhvr>
                                        <p:cTn id="38" dur="500"/>
                                        <p:tgtEl>
                                          <p:spTgt spid="40"/>
                                        </p:tgtEl>
                                      </p:cBhvr>
                                    </p:animEffect>
                                  </p:childTnLst>
                                </p:cTn>
                              </p:par>
                              <p:par>
                                <p:cTn id="39" presetID="12" presetClass="entr" presetSubtype="4"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p:tgtEl>
                                          <p:spTgt spid="41"/>
                                        </p:tgtEl>
                                        <p:attrNameLst>
                                          <p:attrName>ppt_y</p:attrName>
                                        </p:attrNameLst>
                                      </p:cBhvr>
                                      <p:tavLst>
                                        <p:tav tm="0">
                                          <p:val>
                                            <p:strVal val="#ppt_y+#ppt_h*1.125000"/>
                                          </p:val>
                                        </p:tav>
                                        <p:tav tm="100000">
                                          <p:val>
                                            <p:strVal val="#ppt_y"/>
                                          </p:val>
                                        </p:tav>
                                      </p:tavLst>
                                    </p:anim>
                                    <p:animEffect transition="in" filter="wipe(up)">
                                      <p:cBhvr>
                                        <p:cTn id="42" dur="500"/>
                                        <p:tgtEl>
                                          <p:spTgt spid="41"/>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p:tgtEl>
                                          <p:spTgt spid="26"/>
                                        </p:tgtEl>
                                        <p:attrNameLst>
                                          <p:attrName>ppt_y</p:attrName>
                                        </p:attrNameLst>
                                      </p:cBhvr>
                                      <p:tavLst>
                                        <p:tav tm="0">
                                          <p:val>
                                            <p:strVal val="#ppt_y+#ppt_h*1.125000"/>
                                          </p:val>
                                        </p:tav>
                                        <p:tav tm="100000">
                                          <p:val>
                                            <p:strVal val="#ppt_y"/>
                                          </p:val>
                                        </p:tav>
                                      </p:tavLst>
                                    </p:anim>
                                    <p:animEffect transition="in" filter="wipe(up)">
                                      <p:cBhvr>
                                        <p:cTn id="46" dur="500"/>
                                        <p:tgtEl>
                                          <p:spTgt spid="26"/>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p:tgtEl>
                                          <p:spTgt spid="43"/>
                                        </p:tgtEl>
                                        <p:attrNameLst>
                                          <p:attrName>ppt_y</p:attrName>
                                        </p:attrNameLst>
                                      </p:cBhvr>
                                      <p:tavLst>
                                        <p:tav tm="0">
                                          <p:val>
                                            <p:strVal val="#ppt_y+#ppt_h*1.125000"/>
                                          </p:val>
                                        </p:tav>
                                        <p:tav tm="100000">
                                          <p:val>
                                            <p:strVal val="#ppt_y"/>
                                          </p:val>
                                        </p:tav>
                                      </p:tavLst>
                                    </p:anim>
                                    <p:animEffect transition="in" filter="wipe(up)">
                                      <p:cBhvr>
                                        <p:cTn id="50" dur="500"/>
                                        <p:tgtEl>
                                          <p:spTgt spid="43"/>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p:tgtEl>
                                          <p:spTgt spid="44"/>
                                        </p:tgtEl>
                                        <p:attrNameLst>
                                          <p:attrName>ppt_y</p:attrName>
                                        </p:attrNameLst>
                                      </p:cBhvr>
                                      <p:tavLst>
                                        <p:tav tm="0">
                                          <p:val>
                                            <p:strVal val="#ppt_y+#ppt_h*1.125000"/>
                                          </p:val>
                                        </p:tav>
                                        <p:tav tm="100000">
                                          <p:val>
                                            <p:strVal val="#ppt_y"/>
                                          </p:val>
                                        </p:tav>
                                      </p:tavLst>
                                    </p:anim>
                                    <p:animEffect transition="in" filter="wipe(up)">
                                      <p:cBhvr>
                                        <p:cTn id="54" dur="500"/>
                                        <p:tgtEl>
                                          <p:spTgt spid="44"/>
                                        </p:tgtEl>
                                      </p:cBhvr>
                                    </p:animEffect>
                                  </p:childTnLst>
                                </p:cTn>
                              </p:par>
                              <p:par>
                                <p:cTn id="55" presetID="1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p:tgtEl>
                                          <p:spTgt spid="46"/>
                                        </p:tgtEl>
                                        <p:attrNameLst>
                                          <p:attrName>ppt_y</p:attrName>
                                        </p:attrNameLst>
                                      </p:cBhvr>
                                      <p:tavLst>
                                        <p:tav tm="0">
                                          <p:val>
                                            <p:strVal val="#ppt_y+#ppt_h*1.125000"/>
                                          </p:val>
                                        </p:tav>
                                        <p:tav tm="100000">
                                          <p:val>
                                            <p:strVal val="#ppt_y"/>
                                          </p:val>
                                        </p:tav>
                                      </p:tavLst>
                                    </p:anim>
                                    <p:animEffect transition="in" filter="wipe(up)">
                                      <p:cBhvr>
                                        <p:cTn id="58" dur="500"/>
                                        <p:tgtEl>
                                          <p:spTgt spid="46"/>
                                        </p:tgtEl>
                                      </p:cBhvr>
                                    </p:animEffect>
                                  </p:childTnLst>
                                </p:cTn>
                              </p:par>
                              <p:par>
                                <p:cTn id="59" presetID="12" presetClass="entr" presetSubtype="4"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p:tgtEl>
                                          <p:spTgt spid="47"/>
                                        </p:tgtEl>
                                        <p:attrNameLst>
                                          <p:attrName>ppt_y</p:attrName>
                                        </p:attrNameLst>
                                      </p:cBhvr>
                                      <p:tavLst>
                                        <p:tav tm="0">
                                          <p:val>
                                            <p:strVal val="#ppt_y+#ppt_h*1.125000"/>
                                          </p:val>
                                        </p:tav>
                                        <p:tav tm="100000">
                                          <p:val>
                                            <p:strVal val="#ppt_y"/>
                                          </p:val>
                                        </p:tav>
                                      </p:tavLst>
                                    </p:anim>
                                    <p:animEffect transition="in" filter="wipe(up)">
                                      <p:cBhvr>
                                        <p:cTn id="62" dur="500"/>
                                        <p:tgtEl>
                                          <p:spTgt spid="47"/>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p:tgtEl>
                                          <p:spTgt spid="27"/>
                                        </p:tgtEl>
                                        <p:attrNameLst>
                                          <p:attrName>ppt_y</p:attrName>
                                        </p:attrNameLst>
                                      </p:cBhvr>
                                      <p:tavLst>
                                        <p:tav tm="0">
                                          <p:val>
                                            <p:strVal val="#ppt_y+#ppt_h*1.125000"/>
                                          </p:val>
                                        </p:tav>
                                        <p:tav tm="100000">
                                          <p:val>
                                            <p:strVal val="#ppt_y"/>
                                          </p:val>
                                        </p:tav>
                                      </p:tavLst>
                                    </p:anim>
                                    <p:animEffect transition="in" filter="wipe(up)">
                                      <p:cBhvr>
                                        <p:cTn id="66" dur="500"/>
                                        <p:tgtEl>
                                          <p:spTgt spid="27"/>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p:tgtEl>
                                          <p:spTgt spid="28"/>
                                        </p:tgtEl>
                                        <p:attrNameLst>
                                          <p:attrName>ppt_y</p:attrName>
                                        </p:attrNameLst>
                                      </p:cBhvr>
                                      <p:tavLst>
                                        <p:tav tm="0">
                                          <p:val>
                                            <p:strVal val="#ppt_y+#ppt_h*1.125000"/>
                                          </p:val>
                                        </p:tav>
                                        <p:tav tm="100000">
                                          <p:val>
                                            <p:strVal val="#ppt_y"/>
                                          </p:val>
                                        </p:tav>
                                      </p:tavLst>
                                    </p:anim>
                                    <p:animEffect transition="in" filter="wipe(up)">
                                      <p:cBhvr>
                                        <p:cTn id="70" dur="500"/>
                                        <p:tgtEl>
                                          <p:spTgt spid="28"/>
                                        </p:tgtEl>
                                      </p:cBhvr>
                                    </p:animEffect>
                                  </p:childTnLst>
                                </p:cTn>
                              </p:par>
                              <p:par>
                                <p:cTn id="71" presetID="12" presetClass="entr" presetSubtype="4"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p:tgtEl>
                                          <p:spTgt spid="38"/>
                                        </p:tgtEl>
                                        <p:attrNameLst>
                                          <p:attrName>ppt_y</p:attrName>
                                        </p:attrNameLst>
                                      </p:cBhvr>
                                      <p:tavLst>
                                        <p:tav tm="0">
                                          <p:val>
                                            <p:strVal val="#ppt_y+#ppt_h*1.125000"/>
                                          </p:val>
                                        </p:tav>
                                        <p:tav tm="100000">
                                          <p:val>
                                            <p:strVal val="#ppt_y"/>
                                          </p:val>
                                        </p:tav>
                                      </p:tavLst>
                                    </p:anim>
                                    <p:animEffect transition="in" filter="wipe(up)">
                                      <p:cBhvr>
                                        <p:cTn id="74" dur="500"/>
                                        <p:tgtEl>
                                          <p:spTgt spid="38"/>
                                        </p:tgtEl>
                                      </p:cBhvr>
                                    </p:animEffect>
                                  </p:childTnLst>
                                </p:cTn>
                              </p:par>
                              <p:par>
                                <p:cTn id="75" presetID="12" presetClass="entr" presetSubtype="4"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p:tgtEl>
                                          <p:spTgt spid="48"/>
                                        </p:tgtEl>
                                        <p:attrNameLst>
                                          <p:attrName>ppt_y</p:attrName>
                                        </p:attrNameLst>
                                      </p:cBhvr>
                                      <p:tavLst>
                                        <p:tav tm="0">
                                          <p:val>
                                            <p:strVal val="#ppt_y+#ppt_h*1.125000"/>
                                          </p:val>
                                        </p:tav>
                                        <p:tav tm="100000">
                                          <p:val>
                                            <p:strVal val="#ppt_y"/>
                                          </p:val>
                                        </p:tav>
                                      </p:tavLst>
                                    </p:anim>
                                    <p:animEffect transition="in" filter="wipe(up)">
                                      <p:cBhvr>
                                        <p:cTn id="7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3" grpId="0"/>
      <p:bldP spid="56" grpId="0" animBg="1"/>
      <p:bldP spid="24" grpId="0" animBg="1"/>
      <p:bldP spid="26" grpId="0"/>
      <p:bldP spid="43" grpId="0"/>
      <p:bldP spid="44"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4605"/>
            <a:ext cx="12212320" cy="6907530"/>
            <a:chOff x="0" y="-23"/>
            <a:chExt cx="19232" cy="10878"/>
          </a:xfrm>
        </p:grpSpPr>
        <p:grpSp>
          <p:nvGrpSpPr>
            <p:cNvPr id="19" name="组合 18"/>
            <p:cNvGrpSpPr/>
            <p:nvPr/>
          </p:nvGrpSpPr>
          <p:grpSpPr>
            <a:xfrm>
              <a:off x="0" y="-23"/>
              <a:ext cx="19232" cy="10878"/>
              <a:chOff x="0" y="-23"/>
              <a:chExt cx="19232" cy="10878"/>
            </a:xfrm>
          </p:grpSpPr>
          <p:pic>
            <p:nvPicPr>
              <p:cNvPr id="21" name="图片 20"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3" name="图片 22"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7" name="矩形 26"/>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pic>
        <p:nvPicPr>
          <p:cNvPr id="4" name="Imagen 2" descr="C:\Users\Design\Documents\Edu\Product Launch\bgservices.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ltGray">
          <a:xfrm>
            <a:off x="2020888" y="2243311"/>
            <a:ext cx="3929062" cy="1081087"/>
          </a:xfrm>
          <a:prstGeom prst="rect">
            <a:avLst/>
          </a:prstGeom>
          <a:noFill/>
          <a:ln>
            <a:noFill/>
          </a:ln>
        </p:spPr>
      </p:pic>
      <p:pic>
        <p:nvPicPr>
          <p:cNvPr id="5" name="Imagen 2" descr="C:\Users\Design\Documents\Edu\Product Launch\bgservices.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ltGray">
          <a:xfrm>
            <a:off x="6203951" y="3561816"/>
            <a:ext cx="3929062" cy="1079500"/>
          </a:xfrm>
          <a:prstGeom prst="rect">
            <a:avLst/>
          </a:prstGeom>
          <a:noFill/>
          <a:ln>
            <a:noFill/>
          </a:ln>
        </p:spPr>
      </p:pic>
      <p:pic>
        <p:nvPicPr>
          <p:cNvPr id="6" name="Imagen 2" descr="C:\Users\Design\Documents\Edu\Product Launch\bgservices.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ltGray">
          <a:xfrm>
            <a:off x="6203950" y="2243311"/>
            <a:ext cx="3929063" cy="1081087"/>
          </a:xfrm>
          <a:prstGeom prst="rect">
            <a:avLst/>
          </a:prstGeom>
          <a:noFill/>
          <a:ln>
            <a:noFill/>
          </a:ln>
        </p:spPr>
      </p:pic>
      <p:pic>
        <p:nvPicPr>
          <p:cNvPr id="7" name="Imagen 2" descr="C:\Users\Design\Documents\Edu\Product Launch\bgservices.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ltGray">
          <a:xfrm>
            <a:off x="2012834" y="3561816"/>
            <a:ext cx="3929063" cy="1079500"/>
          </a:xfrm>
          <a:prstGeom prst="rect">
            <a:avLst/>
          </a:prstGeom>
          <a:noFill/>
          <a:ln>
            <a:noFill/>
          </a:ln>
        </p:spPr>
      </p:pic>
      <p:pic>
        <p:nvPicPr>
          <p:cNvPr id="8" name="Imagen 3" descr="C:\Users\Design\Documents\Edu\Product Launch\icons\database_check.png"/>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79650" y="2468736"/>
            <a:ext cx="457200" cy="457200"/>
          </a:xfrm>
          <a:prstGeom prst="rect">
            <a:avLst/>
          </a:prstGeom>
          <a:noFill/>
          <a:ln>
            <a:noFill/>
          </a:ln>
        </p:spPr>
      </p:pic>
      <p:pic>
        <p:nvPicPr>
          <p:cNvPr id="9" name="Imagen 4" descr="C:\Users\Design\Documents\Edu\Product Launch\shadown 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3750" y="2852911"/>
            <a:ext cx="858838" cy="265112"/>
          </a:xfrm>
          <a:prstGeom prst="rect">
            <a:avLst/>
          </a:prstGeom>
          <a:noFill/>
          <a:ln>
            <a:noFill/>
          </a:ln>
        </p:spPr>
      </p:pic>
      <p:sp>
        <p:nvSpPr>
          <p:cNvPr id="10" name="2 Marcador de contenido"/>
          <p:cNvSpPr txBox="1"/>
          <p:nvPr/>
        </p:nvSpPr>
        <p:spPr bwMode="auto">
          <a:xfrm>
            <a:off x="2756157" y="2603673"/>
            <a:ext cx="2625725" cy="403557"/>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spcBef>
                <a:spcPct val="20000"/>
              </a:spcBef>
              <a:buFont typeface="Arial" panose="020B0604020202020204" pitchFamily="34" charset="0"/>
              <a:buNone/>
            </a:pPr>
            <a:r>
              <a:rPr lang="en-US" sz="1600" b="1" dirty="0" smtClean="0"/>
              <a:t>DASER</a:t>
            </a:r>
            <a:r>
              <a:rPr lang="tr-TR" sz="1600" b="1" dirty="0" smtClean="0"/>
              <a:t> uygulaması</a:t>
            </a:r>
            <a:endParaRPr sz="1600" b="1" dirty="0"/>
          </a:p>
        </p:txBody>
      </p:sp>
      <p:pic>
        <p:nvPicPr>
          <p:cNvPr id="12" name="Imagen 4" descr="C:\Users\Design\Documents\Edu\Product Launch\shadown 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73800" y="2852911"/>
            <a:ext cx="858838" cy="265112"/>
          </a:xfrm>
          <a:prstGeom prst="rect">
            <a:avLst/>
          </a:prstGeom>
          <a:noFill/>
          <a:ln>
            <a:noFill/>
          </a:ln>
        </p:spPr>
      </p:pic>
      <p:pic>
        <p:nvPicPr>
          <p:cNvPr id="13" name="Imagen 4" descr="C:\Users\Design\Documents\Edu\Product Launch\shadown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82684" y="4171416"/>
            <a:ext cx="858838" cy="263525"/>
          </a:xfrm>
          <a:prstGeom prst="rect">
            <a:avLst/>
          </a:prstGeom>
          <a:noFill/>
          <a:ln>
            <a:noFill/>
          </a:ln>
        </p:spPr>
      </p:pic>
      <p:pic>
        <p:nvPicPr>
          <p:cNvPr id="14" name="Imagen 4" descr="C:\Users\Design\Documents\Edu\Product Launch\shadown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30938" y="4171416"/>
            <a:ext cx="858838" cy="263525"/>
          </a:xfrm>
          <a:prstGeom prst="rect">
            <a:avLst/>
          </a:prstGeom>
          <a:noFill/>
          <a:ln>
            <a:noFill/>
          </a:ln>
        </p:spPr>
      </p:pic>
      <p:pic>
        <p:nvPicPr>
          <p:cNvPr id="15" name="Imagen 5" descr="C:\Users\Design\Documents\Edu\Product Launch\icons\presentation.png"/>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48426" y="3849153"/>
            <a:ext cx="457200" cy="457200"/>
          </a:xfrm>
          <a:prstGeom prst="rect">
            <a:avLst/>
          </a:prstGeom>
          <a:noFill/>
          <a:ln>
            <a:noFill/>
          </a:ln>
        </p:spPr>
      </p:pic>
      <p:pic>
        <p:nvPicPr>
          <p:cNvPr id="16" name="Imagen 6" descr="C:\Users\Design\Documents\Edu\Product Launch\icons\color_wheel.png"/>
          <p:cNvPicPr>
            <a:picLocks noChangeAspect="1" noChangeArrowheads="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43663" y="2516361"/>
            <a:ext cx="457200" cy="457200"/>
          </a:xfrm>
          <a:prstGeom prst="rect">
            <a:avLst/>
          </a:prstGeom>
          <a:noFill/>
          <a:ln>
            <a:noFill/>
          </a:ln>
        </p:spPr>
      </p:pic>
      <p:pic>
        <p:nvPicPr>
          <p:cNvPr id="17" name="Imagen 8" descr="C:\Users\Design\Documents\Edu\Product Launch\icons\web.png"/>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52547" y="3853916"/>
            <a:ext cx="457200" cy="457200"/>
          </a:xfrm>
          <a:prstGeom prst="rect">
            <a:avLst/>
          </a:prstGeom>
          <a:noFill/>
          <a:ln>
            <a:noFill/>
          </a:ln>
        </p:spPr>
      </p:pic>
      <p:sp>
        <p:nvSpPr>
          <p:cNvPr id="18" name="2 Marcador de contenido"/>
          <p:cNvSpPr txBox="1"/>
          <p:nvPr/>
        </p:nvSpPr>
        <p:spPr bwMode="auto">
          <a:xfrm>
            <a:off x="7176120" y="2492896"/>
            <a:ext cx="2625725" cy="658813"/>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spcBef>
                <a:spcPct val="20000"/>
              </a:spcBef>
              <a:buFont typeface="Arial" panose="020B0604020202020204" pitchFamily="34" charset="0"/>
              <a:buNone/>
            </a:pPr>
            <a:r>
              <a:rPr lang="tr-TR" sz="1600" b="1" dirty="0">
                <a:cs typeface="Calibri" panose="020F0502020204030204" pitchFamily="34" charset="0"/>
              </a:rPr>
              <a:t>Afet Sonrası Anlık Görüntü Aktarımı projesi</a:t>
            </a:r>
            <a:endParaRPr lang="zh-CN" altLang="en-US" sz="1600" b="1" dirty="0">
              <a:cs typeface="Calibri" panose="020F0502020204030204" pitchFamily="34" charset="0"/>
              <a:sym typeface="+mn-lt"/>
            </a:endParaRPr>
          </a:p>
        </p:txBody>
      </p:sp>
      <p:sp>
        <p:nvSpPr>
          <p:cNvPr id="20" name="2 Marcador de contenido"/>
          <p:cNvSpPr txBox="1"/>
          <p:nvPr/>
        </p:nvSpPr>
        <p:spPr bwMode="auto">
          <a:xfrm>
            <a:off x="6990835" y="3764811"/>
            <a:ext cx="2934579" cy="658813"/>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spcBef>
                <a:spcPct val="20000"/>
              </a:spcBef>
              <a:buFont typeface="Arial" panose="020B0604020202020204" pitchFamily="34" charset="0"/>
              <a:buNone/>
            </a:pPr>
            <a:r>
              <a:rPr lang="en-US" sz="1600" b="1" dirty="0" err="1"/>
              <a:t>Afetlerde</a:t>
            </a:r>
            <a:r>
              <a:rPr lang="en-US" sz="1600" b="1" dirty="0"/>
              <a:t> </a:t>
            </a:r>
            <a:r>
              <a:rPr lang="en-US" sz="1600" b="1" dirty="0" err="1"/>
              <a:t>Karar</a:t>
            </a:r>
            <a:r>
              <a:rPr lang="en-US" sz="1600" b="1" dirty="0"/>
              <a:t> </a:t>
            </a:r>
            <a:r>
              <a:rPr lang="en-US" sz="1600" b="1" dirty="0" err="1"/>
              <a:t>Destek</a:t>
            </a:r>
            <a:r>
              <a:rPr lang="en-US" sz="1600" b="1" dirty="0"/>
              <a:t> </a:t>
            </a:r>
            <a:r>
              <a:rPr lang="en-US" sz="1600" b="1" dirty="0" err="1"/>
              <a:t>Sistemi</a:t>
            </a:r>
            <a:r>
              <a:rPr lang="en-US" sz="1600" b="1" dirty="0"/>
              <a:t>: Mobil </a:t>
            </a:r>
            <a:r>
              <a:rPr lang="en-US" sz="1600" b="1" dirty="0" err="1"/>
              <a:t>Uygulama</a:t>
            </a:r>
            <a:r>
              <a:rPr lang="en-US" sz="1600" b="1" dirty="0"/>
              <a:t> </a:t>
            </a:r>
            <a:r>
              <a:rPr lang="en-US" sz="1600" b="1" dirty="0" err="1"/>
              <a:t>Örneği</a:t>
            </a:r>
            <a:endParaRPr lang="en-US" sz="1600" b="1" dirty="0"/>
          </a:p>
        </p:txBody>
      </p:sp>
      <p:sp>
        <p:nvSpPr>
          <p:cNvPr id="22" name="2 Marcador de contenido"/>
          <p:cNvSpPr txBox="1"/>
          <p:nvPr/>
        </p:nvSpPr>
        <p:spPr bwMode="auto">
          <a:xfrm>
            <a:off x="2874977" y="3671988"/>
            <a:ext cx="2789223" cy="658813"/>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spcBef>
                <a:spcPct val="20000"/>
              </a:spcBef>
            </a:pPr>
            <a:r>
              <a:rPr lang="tr-TR" sz="1600" b="1" dirty="0">
                <a:cs typeface="Calibri" panose="020F0502020204030204" pitchFamily="34" charset="0"/>
              </a:rPr>
              <a:t>Derin Öğrenme ile Deprem Sonrası Sokak Güvenliğini Tahmin Etme</a:t>
            </a:r>
          </a:p>
          <a:p>
            <a:pPr algn="just">
              <a:spcBef>
                <a:spcPct val="20000"/>
              </a:spcBef>
              <a:buFont typeface="Arial" panose="020B0604020202020204" pitchFamily="34" charset="0"/>
              <a:buNone/>
            </a:pPr>
            <a:endParaRPr b="1" dirty="0">
              <a:cs typeface="Calibri" panose="020F0502020204030204" pitchFamily="34" charset="0"/>
            </a:endParaRPr>
          </a:p>
        </p:txBody>
      </p:sp>
      <p:sp>
        <p:nvSpPr>
          <p:cNvPr id="24" name="矩形 23"/>
          <p:cNvSpPr/>
          <p:nvPr/>
        </p:nvSpPr>
        <p:spPr>
          <a:xfrm>
            <a:off x="8372380" y="683404"/>
            <a:ext cx="1099820" cy="368300"/>
          </a:xfrm>
          <a:prstGeom prst="rect">
            <a:avLst/>
          </a:prstGeom>
        </p:spPr>
        <p:txBody>
          <a:bodyPr wrap="none">
            <a:spAutoFit/>
          </a:bodyPr>
          <a:lstStyle/>
          <a:p>
            <a:endParaRPr/>
          </a:p>
        </p:txBody>
      </p:sp>
      <p:sp>
        <p:nvSpPr>
          <p:cNvPr id="30" name="矩形 29"/>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Imagen 5" descr="C:\Users\Design\Documents\Edu\Product Launch\shadow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41" name="Imagen 5" descr="C:\Users\Design\Documents\Edu\Product Launch\shadow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4" name="27 Imagen"/>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5" name="28 Imagen"/>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6" name="29 CuadroTexto"/>
          <p:cNvSpPr txBox="1">
            <a:spLocks noChangeArrowheads="1"/>
          </p:cNvSpPr>
          <p:nvPr/>
        </p:nvSpPr>
        <p:spPr bwMode="auto">
          <a:xfrm>
            <a:off x="5742351" y="6015718"/>
            <a:ext cx="251992"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7</a:t>
            </a:r>
            <a:endParaRPr lang="en-US" altLang="es-HN" sz="1000" b="1" dirty="0">
              <a:solidFill>
                <a:srgbClr val="0EB1E7"/>
              </a:solidFill>
              <a:latin typeface="+mn-lt"/>
              <a:cs typeface="+mn-ea"/>
              <a:sym typeface="+mn-lt"/>
            </a:endParaRPr>
          </a:p>
        </p:txBody>
      </p:sp>
      <p:sp>
        <p:nvSpPr>
          <p:cNvPr id="47"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9" name="31 CuadroTexto"/>
          <p:cNvSpPr txBox="1"/>
          <p:nvPr/>
        </p:nvSpPr>
        <p:spPr>
          <a:xfrm>
            <a:off x="6278131" y="6015718"/>
            <a:ext cx="301686"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cs typeface="+mn-ea"/>
                <a:sym typeface="+mn-lt"/>
              </a:rPr>
              <a:t>1</a:t>
            </a:r>
            <a:r>
              <a:rPr lang="tr-TR" sz="1000" b="1" dirty="0" smtClean="0">
                <a:solidFill>
                  <a:schemeClr val="bg1">
                    <a:lumMod val="50000"/>
                  </a:schemeClr>
                </a:solidFill>
                <a:latin typeface="+mn-lt"/>
                <a:cs typeface="+mn-ea"/>
                <a:sym typeface="+mn-lt"/>
              </a:rPr>
              <a:t>6</a:t>
            </a:r>
            <a:endParaRPr lang="es-HN" sz="1000" b="1" dirty="0">
              <a:solidFill>
                <a:schemeClr val="bg1">
                  <a:lumMod val="50000"/>
                </a:schemeClr>
              </a:solidFill>
              <a:latin typeface="+mn-lt"/>
              <a:cs typeface="+mn-ea"/>
              <a:sym typeface="+mn-lt"/>
            </a:endParaRPr>
          </a:p>
        </p:txBody>
      </p:sp>
      <p:pic>
        <p:nvPicPr>
          <p:cNvPr id="52" name="Imagen 27" descr="btns">
            <a:hlinkClick r:id="" action="ppaction://hlinkshowjump?jump=nextslide"/>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53" name="Imagen 28" descr="btns">
            <a:hlinkClick r:id="" action="ppaction://hlinkshowjump?jump=previousslide"/>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55"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48" name="矩形 28"/>
          <p:cNvSpPr>
            <a:spLocks noChangeArrowheads="1"/>
          </p:cNvSpPr>
          <p:nvPr/>
        </p:nvSpPr>
        <p:spPr bwMode="auto">
          <a:xfrm rot="1839494" flipH="1">
            <a:off x="8762710" y="443511"/>
            <a:ext cx="2127508" cy="337185"/>
          </a:xfrm>
          <a:custGeom>
            <a:avLst/>
            <a:gdLst/>
            <a:ahLst/>
            <a:cxnLst>
              <a:cxn ang="3cd4">
                <a:pos x="hc" y="t"/>
              </a:cxn>
              <a:cxn ang="cd2">
                <a:pos x="l" y="vc"/>
              </a:cxn>
              <a:cxn ang="cd4">
                <a:pos x="hc" y="b"/>
              </a:cxn>
              <a:cxn ang="0">
                <a:pos x="r" y="vc"/>
              </a:cxn>
            </a:cxnLst>
            <a:rect l="l" t="t" r="r" b="b"/>
            <a:pathLst>
              <a:path w="3350" h="531">
                <a:moveTo>
                  <a:pt x="315" y="0"/>
                </a:moveTo>
                <a:lnTo>
                  <a:pt x="2455" y="0"/>
                </a:lnTo>
                <a:lnTo>
                  <a:pt x="3350" y="531"/>
                </a:lnTo>
                <a:lnTo>
                  <a:pt x="0" y="531"/>
                </a:lnTo>
                <a:lnTo>
                  <a:pt x="315" y="0"/>
                </a:lnTo>
                <a:close/>
              </a:path>
            </a:pathLst>
          </a:custGeom>
          <a:solidFill>
            <a:srgbClr val="403152"/>
          </a:solidFill>
          <a:ln>
            <a:noFill/>
          </a:ln>
        </p:spPr>
        <p:txBody>
          <a:bodyPr wrap="square" anchor="ctr">
            <a:noAutofit/>
          </a:bodyPr>
          <a:lstStyle/>
          <a:p>
            <a:pPr algn="ctr"/>
            <a:endParaRPr/>
          </a:p>
        </p:txBody>
      </p:sp>
      <p:cxnSp>
        <p:nvCxnSpPr>
          <p:cNvPr id="56" name="直接连接符 19"/>
          <p:cNvCxnSpPr/>
          <p:nvPr/>
        </p:nvCxnSpPr>
        <p:spPr>
          <a:xfrm flipH="1">
            <a:off x="3063296" y="986078"/>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7" name="椭圆 20"/>
          <p:cNvSpPr/>
          <p:nvPr/>
        </p:nvSpPr>
        <p:spPr>
          <a:xfrm>
            <a:off x="2351584" y="396216"/>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4400" dirty="0" smtClean="0">
                <a:cs typeface="+mn-ea"/>
                <a:sym typeface="+mn-lt"/>
              </a:rPr>
              <a:t>4</a:t>
            </a:r>
            <a:endParaRPr lang="zh-CN" altLang="en-US" sz="4400" dirty="0">
              <a:cs typeface="+mn-ea"/>
              <a:sym typeface="+mn-lt"/>
            </a:endParaRPr>
          </a:p>
        </p:txBody>
      </p:sp>
      <p:sp>
        <p:nvSpPr>
          <p:cNvPr id="58" name="Metin kutusu 57"/>
          <p:cNvSpPr txBox="1"/>
          <p:nvPr/>
        </p:nvSpPr>
        <p:spPr>
          <a:xfrm>
            <a:off x="5105856" y="652133"/>
            <a:ext cx="3398687" cy="584775"/>
          </a:xfrm>
          <a:prstGeom prst="rect">
            <a:avLst/>
          </a:prstGeom>
          <a:noFill/>
        </p:spPr>
        <p:txBody>
          <a:bodyPr wrap="square" rtlCol="0">
            <a:spAutoFit/>
          </a:bodyPr>
          <a:lstStyle/>
          <a:p>
            <a:r>
              <a:rPr lang="tr-TR" sz="3200" dirty="0" smtClean="0">
                <a:latin typeface="Bodoni MT" panose="02070603080606020203" pitchFamily="18" charset="0"/>
              </a:rPr>
              <a:t>Benzer Projeler</a:t>
            </a:r>
            <a:endParaRPr lang="en-US" sz="3200" dirty="0">
              <a:latin typeface="Bodoni MT" panose="020706030806060202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1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par>
                                <p:cTn id="17" presetID="1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par>
                                <p:cTn id="21" presetID="1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up)">
                                      <p:cBhvr>
                                        <p:cTn id="24" dur="500"/>
                                        <p:tgtEl>
                                          <p:spTgt spid="8"/>
                                        </p:tgtEl>
                                      </p:cBhvr>
                                    </p:animEffect>
                                  </p:childTnLst>
                                </p:cTn>
                              </p:par>
                              <p:par>
                                <p:cTn id="25" presetID="1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ppt_h*1.125000"/>
                                          </p:val>
                                        </p:tav>
                                        <p:tav tm="100000">
                                          <p:val>
                                            <p:strVal val="#ppt_y"/>
                                          </p:val>
                                        </p:tav>
                                      </p:tavLst>
                                    </p:anim>
                                    <p:animEffect transition="in" filter="wipe(up)">
                                      <p:cBhvr>
                                        <p:cTn id="28" dur="500"/>
                                        <p:tgtEl>
                                          <p:spTgt spid="9"/>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par>
                                <p:cTn id="33" presetID="1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ppt_y</p:attrName>
                                        </p:attrNameLst>
                                      </p:cBhvr>
                                      <p:tavLst>
                                        <p:tav tm="0">
                                          <p:val>
                                            <p:strVal val="#ppt_y+#ppt_h*1.125000"/>
                                          </p:val>
                                        </p:tav>
                                        <p:tav tm="100000">
                                          <p:val>
                                            <p:strVal val="#ppt_y"/>
                                          </p:val>
                                        </p:tav>
                                      </p:tavLst>
                                    </p:anim>
                                    <p:animEffect transition="in" filter="wipe(up)">
                                      <p:cBhvr>
                                        <p:cTn id="36" dur="500"/>
                                        <p:tgtEl>
                                          <p:spTgt spid="12"/>
                                        </p:tgtEl>
                                      </p:cBhvr>
                                    </p:animEffect>
                                  </p:childTnLst>
                                </p:cTn>
                              </p:par>
                              <p:par>
                                <p:cTn id="37" presetID="1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p:tgtEl>
                                          <p:spTgt spid="13"/>
                                        </p:tgtEl>
                                        <p:attrNameLst>
                                          <p:attrName>ppt_y</p:attrName>
                                        </p:attrNameLst>
                                      </p:cBhvr>
                                      <p:tavLst>
                                        <p:tav tm="0">
                                          <p:val>
                                            <p:strVal val="#ppt_y+#ppt_h*1.125000"/>
                                          </p:val>
                                        </p:tav>
                                        <p:tav tm="100000">
                                          <p:val>
                                            <p:strVal val="#ppt_y"/>
                                          </p:val>
                                        </p:tav>
                                      </p:tavLst>
                                    </p:anim>
                                    <p:animEffect transition="in" filter="wipe(up)">
                                      <p:cBhvr>
                                        <p:cTn id="40" dur="500"/>
                                        <p:tgtEl>
                                          <p:spTgt spid="13"/>
                                        </p:tgtEl>
                                      </p:cBhvr>
                                    </p:animEffect>
                                  </p:childTnLst>
                                </p:cTn>
                              </p:par>
                              <p:par>
                                <p:cTn id="41" presetID="1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ppt_y</p:attrName>
                                        </p:attrNameLst>
                                      </p:cBhvr>
                                      <p:tavLst>
                                        <p:tav tm="0">
                                          <p:val>
                                            <p:strVal val="#ppt_y+#ppt_h*1.125000"/>
                                          </p:val>
                                        </p:tav>
                                        <p:tav tm="100000">
                                          <p:val>
                                            <p:strVal val="#ppt_y"/>
                                          </p:val>
                                        </p:tav>
                                      </p:tavLst>
                                    </p:anim>
                                    <p:animEffect transition="in" filter="wipe(up)">
                                      <p:cBhvr>
                                        <p:cTn id="44" dur="500"/>
                                        <p:tgtEl>
                                          <p:spTgt spid="14"/>
                                        </p:tgtEl>
                                      </p:cBhvr>
                                    </p:animEffect>
                                  </p:childTnLst>
                                </p:cTn>
                              </p:par>
                              <p:par>
                                <p:cTn id="45" presetID="12" presetClass="entr" presetSubtype="4"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p:tgtEl>
                                          <p:spTgt spid="15"/>
                                        </p:tgtEl>
                                        <p:attrNameLst>
                                          <p:attrName>ppt_y</p:attrName>
                                        </p:attrNameLst>
                                      </p:cBhvr>
                                      <p:tavLst>
                                        <p:tav tm="0">
                                          <p:val>
                                            <p:strVal val="#ppt_y+#ppt_h*1.125000"/>
                                          </p:val>
                                        </p:tav>
                                        <p:tav tm="100000">
                                          <p:val>
                                            <p:strVal val="#ppt_y"/>
                                          </p:val>
                                        </p:tav>
                                      </p:tavLst>
                                    </p:anim>
                                    <p:animEffect transition="in" filter="wipe(up)">
                                      <p:cBhvr>
                                        <p:cTn id="48" dur="500"/>
                                        <p:tgtEl>
                                          <p:spTgt spid="15"/>
                                        </p:tgtEl>
                                      </p:cBhvr>
                                    </p:animEffect>
                                  </p:childTnLst>
                                </p:cTn>
                              </p:par>
                              <p:par>
                                <p:cTn id="49" presetID="12" presetClass="entr" presetSubtype="4"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ppt_y</p:attrName>
                                        </p:attrNameLst>
                                      </p:cBhvr>
                                      <p:tavLst>
                                        <p:tav tm="0">
                                          <p:val>
                                            <p:strVal val="#ppt_y+#ppt_h*1.125000"/>
                                          </p:val>
                                        </p:tav>
                                        <p:tav tm="100000">
                                          <p:val>
                                            <p:strVal val="#ppt_y"/>
                                          </p:val>
                                        </p:tav>
                                      </p:tavLst>
                                    </p:anim>
                                    <p:animEffect transition="in" filter="wipe(up)">
                                      <p:cBhvr>
                                        <p:cTn id="52" dur="500"/>
                                        <p:tgtEl>
                                          <p:spTgt spid="16"/>
                                        </p:tgtEl>
                                      </p:cBhvr>
                                    </p:animEffect>
                                  </p:childTnLst>
                                </p:cTn>
                              </p:par>
                              <p:par>
                                <p:cTn id="53" presetID="1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p:tgtEl>
                                          <p:spTgt spid="17"/>
                                        </p:tgtEl>
                                        <p:attrNameLst>
                                          <p:attrName>ppt_y</p:attrName>
                                        </p:attrNameLst>
                                      </p:cBhvr>
                                      <p:tavLst>
                                        <p:tav tm="0">
                                          <p:val>
                                            <p:strVal val="#ppt_y+#ppt_h*1.125000"/>
                                          </p:val>
                                        </p:tav>
                                        <p:tav tm="100000">
                                          <p:val>
                                            <p:strVal val="#ppt_y"/>
                                          </p:val>
                                        </p:tav>
                                      </p:tavLst>
                                    </p:anim>
                                    <p:animEffect transition="in" filter="wipe(up)">
                                      <p:cBhvr>
                                        <p:cTn id="56" dur="500"/>
                                        <p:tgtEl>
                                          <p:spTgt spid="17"/>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p:tgtEl>
                                          <p:spTgt spid="18"/>
                                        </p:tgtEl>
                                        <p:attrNameLst>
                                          <p:attrName>ppt_y</p:attrName>
                                        </p:attrNameLst>
                                      </p:cBhvr>
                                      <p:tavLst>
                                        <p:tav tm="0">
                                          <p:val>
                                            <p:strVal val="#ppt_y+#ppt_h*1.125000"/>
                                          </p:val>
                                        </p:tav>
                                        <p:tav tm="100000">
                                          <p:val>
                                            <p:strVal val="#ppt_y"/>
                                          </p:val>
                                        </p:tav>
                                      </p:tavLst>
                                    </p:anim>
                                    <p:animEffect transition="in" filter="wipe(up)">
                                      <p:cBhvr>
                                        <p:cTn id="60" dur="500"/>
                                        <p:tgtEl>
                                          <p:spTgt spid="18"/>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p:tgtEl>
                                          <p:spTgt spid="20"/>
                                        </p:tgtEl>
                                        <p:attrNameLst>
                                          <p:attrName>ppt_y</p:attrName>
                                        </p:attrNameLst>
                                      </p:cBhvr>
                                      <p:tavLst>
                                        <p:tav tm="0">
                                          <p:val>
                                            <p:strVal val="#ppt_y+#ppt_h*1.125000"/>
                                          </p:val>
                                        </p:tav>
                                        <p:tav tm="100000">
                                          <p:val>
                                            <p:strVal val="#ppt_y"/>
                                          </p:val>
                                        </p:tav>
                                      </p:tavLst>
                                    </p:anim>
                                    <p:animEffect transition="in" filter="wipe(up)">
                                      <p:cBhvr>
                                        <p:cTn id="64" dur="500"/>
                                        <p:tgtEl>
                                          <p:spTgt spid="20"/>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p:tgtEl>
                                          <p:spTgt spid="22"/>
                                        </p:tgtEl>
                                        <p:attrNameLst>
                                          <p:attrName>ppt_y</p:attrName>
                                        </p:attrNameLst>
                                      </p:cBhvr>
                                      <p:tavLst>
                                        <p:tav tm="0">
                                          <p:val>
                                            <p:strVal val="#ppt_y+#ppt_h*1.125000"/>
                                          </p:val>
                                        </p:tav>
                                        <p:tav tm="100000">
                                          <p:val>
                                            <p:strVal val="#ppt_y"/>
                                          </p:val>
                                        </p:tav>
                                      </p:tavLst>
                                    </p:anim>
                                    <p:animEffect transition="in" filter="wipe(up)">
                                      <p:cBhvr>
                                        <p:cTn id="68" dur="500"/>
                                        <p:tgtEl>
                                          <p:spTgt spid="22"/>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p:tgtEl>
                                          <p:spTgt spid="24"/>
                                        </p:tgtEl>
                                        <p:attrNameLst>
                                          <p:attrName>ppt_y</p:attrName>
                                        </p:attrNameLst>
                                      </p:cBhvr>
                                      <p:tavLst>
                                        <p:tav tm="0">
                                          <p:val>
                                            <p:strVal val="#ppt_y+#ppt_h*1.125000"/>
                                          </p:val>
                                        </p:tav>
                                        <p:tav tm="100000">
                                          <p:val>
                                            <p:strVal val="#ppt_y"/>
                                          </p:val>
                                        </p:tav>
                                      </p:tavLst>
                                    </p:anim>
                                    <p:animEffect transition="in" filter="wipe(up)">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p:tgtEl>
                                          <p:spTgt spid="30"/>
                                        </p:tgtEl>
                                        <p:attrNameLst>
                                          <p:attrName>ppt_y</p:attrName>
                                        </p:attrNameLst>
                                      </p:cBhvr>
                                      <p:tavLst>
                                        <p:tav tm="0">
                                          <p:val>
                                            <p:strVal val="#ppt_y+#ppt_h*1.125000"/>
                                          </p:val>
                                        </p:tav>
                                        <p:tav tm="100000">
                                          <p:val>
                                            <p:strVal val="#ppt_y"/>
                                          </p:val>
                                        </p:tav>
                                      </p:tavLst>
                                    </p:anim>
                                    <p:animEffect transition="in" filter="wipe(up)">
                                      <p:cBhvr>
                                        <p:cTn id="78" dur="500"/>
                                        <p:tgtEl>
                                          <p:spTgt spid="30"/>
                                        </p:tgtEl>
                                      </p:cBhvr>
                                    </p:animEffect>
                                  </p:childTnLst>
                                </p:cTn>
                              </p:par>
                              <p:par>
                                <p:cTn id="79" presetID="12" presetClass="entr" presetSubtype="4"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 calcmode="lin" valueType="num">
                                      <p:cBhvr additive="base">
                                        <p:cTn id="81" dur="500"/>
                                        <p:tgtEl>
                                          <p:spTgt spid="40"/>
                                        </p:tgtEl>
                                        <p:attrNameLst>
                                          <p:attrName>ppt_y</p:attrName>
                                        </p:attrNameLst>
                                      </p:cBhvr>
                                      <p:tavLst>
                                        <p:tav tm="0">
                                          <p:val>
                                            <p:strVal val="#ppt_y+#ppt_h*1.125000"/>
                                          </p:val>
                                        </p:tav>
                                        <p:tav tm="100000">
                                          <p:val>
                                            <p:strVal val="#ppt_y"/>
                                          </p:val>
                                        </p:tav>
                                      </p:tavLst>
                                    </p:anim>
                                    <p:animEffect transition="in" filter="wipe(up)">
                                      <p:cBhvr>
                                        <p:cTn id="82" dur="500"/>
                                        <p:tgtEl>
                                          <p:spTgt spid="40"/>
                                        </p:tgtEl>
                                      </p:cBhvr>
                                    </p:animEffect>
                                  </p:childTnLst>
                                </p:cTn>
                              </p:par>
                              <p:par>
                                <p:cTn id="83" presetID="12" presetClass="entr" presetSubtype="4"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500"/>
                                        <p:tgtEl>
                                          <p:spTgt spid="41"/>
                                        </p:tgtEl>
                                        <p:attrNameLst>
                                          <p:attrName>ppt_y</p:attrName>
                                        </p:attrNameLst>
                                      </p:cBhvr>
                                      <p:tavLst>
                                        <p:tav tm="0">
                                          <p:val>
                                            <p:strVal val="#ppt_y+#ppt_h*1.125000"/>
                                          </p:val>
                                        </p:tav>
                                        <p:tav tm="100000">
                                          <p:val>
                                            <p:strVal val="#ppt_y"/>
                                          </p:val>
                                        </p:tav>
                                      </p:tavLst>
                                    </p:anim>
                                    <p:animEffect transition="in" filter="wipe(up)">
                                      <p:cBhvr>
                                        <p:cTn id="86" dur="500"/>
                                        <p:tgtEl>
                                          <p:spTgt spid="41"/>
                                        </p:tgtEl>
                                      </p:cBhvr>
                                    </p:animEffect>
                                  </p:childTnLst>
                                </p:cTn>
                              </p:par>
                              <p:par>
                                <p:cTn id="87" presetID="12" presetClass="entr" presetSubtype="4"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additive="base">
                                        <p:cTn id="89" dur="500"/>
                                        <p:tgtEl>
                                          <p:spTgt spid="44"/>
                                        </p:tgtEl>
                                        <p:attrNameLst>
                                          <p:attrName>ppt_y</p:attrName>
                                        </p:attrNameLst>
                                      </p:cBhvr>
                                      <p:tavLst>
                                        <p:tav tm="0">
                                          <p:val>
                                            <p:strVal val="#ppt_y+#ppt_h*1.125000"/>
                                          </p:val>
                                        </p:tav>
                                        <p:tav tm="100000">
                                          <p:val>
                                            <p:strVal val="#ppt_y"/>
                                          </p:val>
                                        </p:tav>
                                      </p:tavLst>
                                    </p:anim>
                                    <p:animEffect transition="in" filter="wipe(up)">
                                      <p:cBhvr>
                                        <p:cTn id="90" dur="500"/>
                                        <p:tgtEl>
                                          <p:spTgt spid="44"/>
                                        </p:tgtEl>
                                      </p:cBhvr>
                                    </p:animEffect>
                                  </p:childTnLst>
                                </p:cTn>
                              </p:par>
                              <p:par>
                                <p:cTn id="91" presetID="12" presetClass="entr" presetSubtype="4"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 calcmode="lin" valueType="num">
                                      <p:cBhvr additive="base">
                                        <p:cTn id="93" dur="500"/>
                                        <p:tgtEl>
                                          <p:spTgt spid="45"/>
                                        </p:tgtEl>
                                        <p:attrNameLst>
                                          <p:attrName>ppt_y</p:attrName>
                                        </p:attrNameLst>
                                      </p:cBhvr>
                                      <p:tavLst>
                                        <p:tav tm="0">
                                          <p:val>
                                            <p:strVal val="#ppt_y+#ppt_h*1.125000"/>
                                          </p:val>
                                        </p:tav>
                                        <p:tav tm="100000">
                                          <p:val>
                                            <p:strVal val="#ppt_y"/>
                                          </p:val>
                                        </p:tav>
                                      </p:tavLst>
                                    </p:anim>
                                    <p:animEffect transition="in" filter="wipe(up)">
                                      <p:cBhvr>
                                        <p:cTn id="94" dur="500"/>
                                        <p:tgtEl>
                                          <p:spTgt spid="45"/>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additive="base">
                                        <p:cTn id="97" dur="500"/>
                                        <p:tgtEl>
                                          <p:spTgt spid="46"/>
                                        </p:tgtEl>
                                        <p:attrNameLst>
                                          <p:attrName>ppt_y</p:attrName>
                                        </p:attrNameLst>
                                      </p:cBhvr>
                                      <p:tavLst>
                                        <p:tav tm="0">
                                          <p:val>
                                            <p:strVal val="#ppt_y+#ppt_h*1.125000"/>
                                          </p:val>
                                        </p:tav>
                                        <p:tav tm="100000">
                                          <p:val>
                                            <p:strVal val="#ppt_y"/>
                                          </p:val>
                                        </p:tav>
                                      </p:tavLst>
                                    </p:anim>
                                    <p:animEffect transition="in" filter="wipe(up)">
                                      <p:cBhvr>
                                        <p:cTn id="98" dur="500"/>
                                        <p:tgtEl>
                                          <p:spTgt spid="46"/>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500"/>
                                        <p:tgtEl>
                                          <p:spTgt spid="47"/>
                                        </p:tgtEl>
                                        <p:attrNameLst>
                                          <p:attrName>ppt_y</p:attrName>
                                        </p:attrNameLst>
                                      </p:cBhvr>
                                      <p:tavLst>
                                        <p:tav tm="0">
                                          <p:val>
                                            <p:strVal val="#ppt_y+#ppt_h*1.125000"/>
                                          </p:val>
                                        </p:tav>
                                        <p:tav tm="100000">
                                          <p:val>
                                            <p:strVal val="#ppt_y"/>
                                          </p:val>
                                        </p:tav>
                                      </p:tavLst>
                                    </p:anim>
                                    <p:animEffect transition="in" filter="wipe(up)">
                                      <p:cBhvr>
                                        <p:cTn id="102" dur="500"/>
                                        <p:tgtEl>
                                          <p:spTgt spid="47"/>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anim calcmode="lin" valueType="num">
                                      <p:cBhvr additive="base">
                                        <p:cTn id="105" dur="500"/>
                                        <p:tgtEl>
                                          <p:spTgt spid="49"/>
                                        </p:tgtEl>
                                        <p:attrNameLst>
                                          <p:attrName>ppt_y</p:attrName>
                                        </p:attrNameLst>
                                      </p:cBhvr>
                                      <p:tavLst>
                                        <p:tav tm="0">
                                          <p:val>
                                            <p:strVal val="#ppt_y+#ppt_h*1.125000"/>
                                          </p:val>
                                        </p:tav>
                                        <p:tav tm="100000">
                                          <p:val>
                                            <p:strVal val="#ppt_y"/>
                                          </p:val>
                                        </p:tav>
                                      </p:tavLst>
                                    </p:anim>
                                    <p:animEffect transition="in" filter="wipe(up)">
                                      <p:cBhvr>
                                        <p:cTn id="106" dur="500"/>
                                        <p:tgtEl>
                                          <p:spTgt spid="49"/>
                                        </p:tgtEl>
                                      </p:cBhvr>
                                    </p:animEffect>
                                  </p:childTnLst>
                                </p:cTn>
                              </p:par>
                              <p:par>
                                <p:cTn id="107" presetID="12" presetClass="entr" presetSubtype="4" fill="hold" nodeType="with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additive="base">
                                        <p:cTn id="109" dur="500"/>
                                        <p:tgtEl>
                                          <p:spTgt spid="52"/>
                                        </p:tgtEl>
                                        <p:attrNameLst>
                                          <p:attrName>ppt_y</p:attrName>
                                        </p:attrNameLst>
                                      </p:cBhvr>
                                      <p:tavLst>
                                        <p:tav tm="0">
                                          <p:val>
                                            <p:strVal val="#ppt_y+#ppt_h*1.125000"/>
                                          </p:val>
                                        </p:tav>
                                        <p:tav tm="100000">
                                          <p:val>
                                            <p:strVal val="#ppt_y"/>
                                          </p:val>
                                        </p:tav>
                                      </p:tavLst>
                                    </p:anim>
                                    <p:animEffect transition="in" filter="wipe(up)">
                                      <p:cBhvr>
                                        <p:cTn id="110" dur="500"/>
                                        <p:tgtEl>
                                          <p:spTgt spid="52"/>
                                        </p:tgtEl>
                                      </p:cBhvr>
                                    </p:animEffect>
                                  </p:childTnLst>
                                </p:cTn>
                              </p:par>
                              <p:par>
                                <p:cTn id="111" presetID="12" presetClass="entr" presetSubtype="4" fill="hold"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p:tgtEl>
                                          <p:spTgt spid="53"/>
                                        </p:tgtEl>
                                        <p:attrNameLst>
                                          <p:attrName>ppt_y</p:attrName>
                                        </p:attrNameLst>
                                      </p:cBhvr>
                                      <p:tavLst>
                                        <p:tav tm="0">
                                          <p:val>
                                            <p:strVal val="#ppt_y+#ppt_h*1.125000"/>
                                          </p:val>
                                        </p:tav>
                                        <p:tav tm="100000">
                                          <p:val>
                                            <p:strVal val="#ppt_y"/>
                                          </p:val>
                                        </p:tav>
                                      </p:tavLst>
                                    </p:anim>
                                    <p:animEffect transition="in" filter="wipe(up)">
                                      <p:cBhvr>
                                        <p:cTn id="114" dur="500"/>
                                        <p:tgtEl>
                                          <p:spTgt spid="53"/>
                                        </p:tgtEl>
                                      </p:cBhvr>
                                    </p:animEffect>
                                  </p:childTnLst>
                                </p:cTn>
                              </p:par>
                              <p:par>
                                <p:cTn id="115" presetID="12" presetClass="entr" presetSubtype="4"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anim calcmode="lin" valueType="num">
                                      <p:cBhvr additive="base">
                                        <p:cTn id="117" dur="500"/>
                                        <p:tgtEl>
                                          <p:spTgt spid="55"/>
                                        </p:tgtEl>
                                        <p:attrNameLst>
                                          <p:attrName>ppt_y</p:attrName>
                                        </p:attrNameLst>
                                      </p:cBhvr>
                                      <p:tavLst>
                                        <p:tav tm="0">
                                          <p:val>
                                            <p:strVal val="#ppt_y+#ppt_h*1.125000"/>
                                          </p:val>
                                        </p:tav>
                                        <p:tav tm="100000">
                                          <p:val>
                                            <p:strVal val="#ppt_y"/>
                                          </p:val>
                                        </p:tav>
                                      </p:tavLst>
                                    </p:anim>
                                    <p:animEffect transition="in" filter="wipe(up)">
                                      <p:cBhvr>
                                        <p:cTn id="118" dur="500"/>
                                        <p:tgtEl>
                                          <p:spTgt spid="55"/>
                                        </p:tgtEl>
                                      </p:cBhvr>
                                    </p:animEffect>
                                  </p:childTnLst>
                                </p:cTn>
                              </p:par>
                            </p:childTnLst>
                          </p:cTn>
                        </p:par>
                      </p:childTnLst>
                    </p:cTn>
                  </p:par>
                  <p:par>
                    <p:cTn id="119" fill="hold">
                      <p:stCondLst>
                        <p:cond delay="indefinite"/>
                      </p:stCondLst>
                      <p:childTnLst>
                        <p:par>
                          <p:cTn id="120" fill="hold">
                            <p:stCondLst>
                              <p:cond delay="0"/>
                            </p:stCondLst>
                            <p:childTnLst>
                              <p:par>
                                <p:cTn id="121" presetID="21" presetClass="entr" presetSubtype="1" fill="hold" grpId="0" nodeType="clickEffect">
                                  <p:stCondLst>
                                    <p:cond delay="0"/>
                                  </p:stCondLst>
                                  <p:childTnLst>
                                    <p:set>
                                      <p:cBhvr>
                                        <p:cTn id="122" dur="1" fill="hold">
                                          <p:stCondLst>
                                            <p:cond delay="0"/>
                                          </p:stCondLst>
                                        </p:cTn>
                                        <p:tgtEl>
                                          <p:spTgt spid="48"/>
                                        </p:tgtEl>
                                        <p:attrNameLst>
                                          <p:attrName>style.visibility</p:attrName>
                                        </p:attrNameLst>
                                      </p:cBhvr>
                                      <p:to>
                                        <p:strVal val="visible"/>
                                      </p:to>
                                    </p:set>
                                    <p:animEffect transition="in" filter="wheel(1)">
                                      <p:cBhvr>
                                        <p:cTn id="123" dur="2000"/>
                                        <p:tgtEl>
                                          <p:spTgt spid="48"/>
                                        </p:tgtEl>
                                      </p:cBhvr>
                                    </p:animEffect>
                                  </p:childTnLst>
                                </p:cTn>
                              </p:par>
                              <p:par>
                                <p:cTn id="124" presetID="21" presetClass="entr" presetSubtype="1" fill="hold" nodeType="with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wheel(1)">
                                      <p:cBhvr>
                                        <p:cTn id="126" dur="2000"/>
                                        <p:tgtEl>
                                          <p:spTgt spid="56"/>
                                        </p:tgtEl>
                                      </p:cBhvr>
                                    </p:animEffect>
                                  </p:childTnLst>
                                </p:cTn>
                              </p:par>
                              <p:par>
                                <p:cTn id="127" presetID="21" presetClass="entr" presetSubtype="1" fill="hold" grpId="0" nodeType="withEffect">
                                  <p:stCondLst>
                                    <p:cond delay="0"/>
                                  </p:stCondLst>
                                  <p:childTnLst>
                                    <p:set>
                                      <p:cBhvr>
                                        <p:cTn id="128" dur="1" fill="hold">
                                          <p:stCondLst>
                                            <p:cond delay="0"/>
                                          </p:stCondLst>
                                        </p:cTn>
                                        <p:tgtEl>
                                          <p:spTgt spid="57"/>
                                        </p:tgtEl>
                                        <p:attrNameLst>
                                          <p:attrName>style.visibility</p:attrName>
                                        </p:attrNameLst>
                                      </p:cBhvr>
                                      <p:to>
                                        <p:strVal val="visible"/>
                                      </p:to>
                                    </p:set>
                                    <p:animEffect transition="in" filter="wheel(1)">
                                      <p:cBhvr>
                                        <p:cTn id="129"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20" grpId="0"/>
      <p:bldP spid="22" grpId="0"/>
      <p:bldP spid="24" grpId="0"/>
      <p:bldP spid="30" grpId="0" animBg="1"/>
      <p:bldP spid="46" grpId="0"/>
      <p:bldP spid="47" grpId="0"/>
      <p:bldP spid="49" grpId="0"/>
      <p:bldP spid="55" grpId="0"/>
      <p:bldP spid="48"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4605"/>
            <a:ext cx="12212320" cy="6907530"/>
            <a:chOff x="0" y="-23"/>
            <a:chExt cx="19232" cy="10878"/>
          </a:xfrm>
        </p:grpSpPr>
        <p:grpSp>
          <p:nvGrpSpPr>
            <p:cNvPr id="19" name="组合 18"/>
            <p:cNvGrpSpPr/>
            <p:nvPr/>
          </p:nvGrpSpPr>
          <p:grpSpPr>
            <a:xfrm>
              <a:off x="0" y="-23"/>
              <a:ext cx="19232" cy="10878"/>
              <a:chOff x="0" y="-23"/>
              <a:chExt cx="19232" cy="10878"/>
            </a:xfrm>
          </p:grpSpPr>
          <p:pic>
            <p:nvPicPr>
              <p:cNvPr id="21" name="图片 20" descr="白色科技地球"/>
              <p:cNvPicPr>
                <a:picLocks noChangeAspect="1"/>
              </p:cNvPicPr>
              <p:nvPr/>
            </p:nvPicPr>
            <p:blipFill>
              <a:blip r:embed="rId3"/>
              <a:srcRect t="1562" r="26268" b="10650"/>
              <a:stretch>
                <a:fillRect/>
              </a:stretch>
            </p:blipFill>
            <p:spPr>
              <a:xfrm>
                <a:off x="10556" y="-12"/>
                <a:ext cx="8676" cy="10790"/>
              </a:xfrm>
              <a:prstGeom prst="rect">
                <a:avLst/>
              </a:prstGeom>
              <a:effectLst>
                <a:outerShdw blurRad="50800" dist="38100" dir="8100000" algn="tr" rotWithShape="0">
                  <a:prstClr val="black">
                    <a:alpha val="40000"/>
                  </a:prstClr>
                </a:outerShdw>
              </a:effectLst>
            </p:spPr>
          </p:pic>
          <p:pic>
            <p:nvPicPr>
              <p:cNvPr id="23" name="图片 22" descr="白色科技地球"/>
              <p:cNvPicPr>
                <a:picLocks noChangeAspect="1"/>
              </p:cNvPicPr>
              <p:nvPr/>
            </p:nvPicPr>
            <p:blipFill>
              <a:blip r:embed="rId3"/>
              <a:srcRect t="3157" b="8331"/>
              <a:stretch>
                <a:fillRect/>
              </a:stretch>
            </p:blipFill>
            <p:spPr>
              <a:xfrm>
                <a:off x="0" y="-23"/>
                <a:ext cx="11767" cy="10879"/>
              </a:xfrm>
              <a:prstGeom prst="rect">
                <a:avLst/>
              </a:prstGeom>
              <a:effectLst>
                <a:outerShdw blurRad="50800" dist="38100" dir="8100000" algn="tr" rotWithShape="0">
                  <a:prstClr val="black">
                    <a:alpha val="40000"/>
                  </a:prstClr>
                </a:outerShdw>
              </a:effectLst>
            </p:spPr>
          </p:pic>
        </p:grpSp>
        <p:sp>
          <p:nvSpPr>
            <p:cNvPr id="27" name="矩形 26"/>
            <p:cNvSpPr/>
            <p:nvPr/>
          </p:nvSpPr>
          <p:spPr>
            <a:xfrm>
              <a:off x="2364" y="363"/>
              <a:ext cx="14400" cy="10138"/>
            </a:xfrm>
            <a:prstGeom prst="rect">
              <a:avLst/>
            </a:prstGeom>
            <a:solidFill>
              <a:srgbClr val="DDD9C3"/>
            </a:solidFill>
            <a:ln>
              <a:noFill/>
            </a:ln>
            <a:effectLst>
              <a:outerShdw blurRad="4826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DD9C3"/>
                </a:solidFill>
                <a:cs typeface="+mn-ea"/>
                <a:sym typeface="+mn-lt"/>
              </a:endParaRPr>
            </a:p>
          </p:txBody>
        </p:sp>
      </p:grpSp>
      <p:sp>
        <p:nvSpPr>
          <p:cNvPr id="10" name="2 Marcador de contenido"/>
          <p:cNvSpPr txBox="1"/>
          <p:nvPr/>
        </p:nvSpPr>
        <p:spPr bwMode="auto">
          <a:xfrm>
            <a:off x="2965450" y="2449354"/>
            <a:ext cx="2625725" cy="658813"/>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spcBef>
                <a:spcPct val="20000"/>
              </a:spcBef>
              <a:buFont typeface="Arial" panose="020B0604020202020204" pitchFamily="34" charset="0"/>
              <a:buNone/>
            </a:pPr>
            <a:endParaRPr/>
          </a:p>
        </p:txBody>
      </p:sp>
      <p:sp>
        <p:nvSpPr>
          <p:cNvPr id="24" name="矩形 23"/>
          <p:cNvSpPr/>
          <p:nvPr/>
        </p:nvSpPr>
        <p:spPr>
          <a:xfrm>
            <a:off x="8372380" y="683404"/>
            <a:ext cx="1099820" cy="368300"/>
          </a:xfrm>
          <a:prstGeom prst="rect">
            <a:avLst/>
          </a:prstGeom>
        </p:spPr>
        <p:txBody>
          <a:bodyPr wrap="none">
            <a:spAutoFit/>
          </a:bodyPr>
          <a:lstStyle/>
          <a:p>
            <a:endParaRPr/>
          </a:p>
        </p:txBody>
      </p:sp>
      <p:sp>
        <p:nvSpPr>
          <p:cNvPr id="30" name="矩形 29"/>
          <p:cNvSpPr/>
          <p:nvPr/>
        </p:nvSpPr>
        <p:spPr>
          <a:xfrm>
            <a:off x="1503680" y="5596890"/>
            <a:ext cx="9141460" cy="1071245"/>
          </a:xfrm>
          <a:prstGeom prst="rect">
            <a:avLst/>
          </a:prstGeom>
          <a:solidFill>
            <a:schemeClr val="accent4">
              <a:lumMod val="50000"/>
            </a:schemeClr>
          </a:solidFill>
          <a:ln>
            <a:noFill/>
          </a:ln>
          <a:effectLst>
            <a:outerShdw blurRad="673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Imagen 5" descr="C:\Users\Design\Documents\Edu\Product Launch\shadow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88" y="5786755"/>
            <a:ext cx="762000" cy="719138"/>
          </a:xfrm>
          <a:prstGeom prst="rect">
            <a:avLst/>
          </a:prstGeom>
          <a:noFill/>
          <a:ln>
            <a:noFill/>
          </a:ln>
        </p:spPr>
      </p:pic>
      <p:pic>
        <p:nvPicPr>
          <p:cNvPr id="41" name="Imagen 5" descr="C:\Users\Design\Documents\Edu\Product Launch\sha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1625" y="5804218"/>
            <a:ext cx="763588" cy="720725"/>
          </a:xfrm>
          <a:prstGeom prst="rect">
            <a:avLst/>
          </a:prstGeom>
          <a:noFill/>
          <a:ln>
            <a:noFill/>
          </a:ln>
        </p:spPr>
      </p:pic>
      <p:pic>
        <p:nvPicPr>
          <p:cNvPr id="44" name="27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1188" y="5991543"/>
            <a:ext cx="363537" cy="303212"/>
          </a:xfrm>
          <a:prstGeom prst="rect">
            <a:avLst/>
          </a:prstGeom>
          <a:noFill/>
          <a:ln>
            <a:noFill/>
          </a:ln>
        </p:spPr>
      </p:pic>
      <p:pic>
        <p:nvPicPr>
          <p:cNvPr id="45" name="28 Imagen"/>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5863" y="5991543"/>
            <a:ext cx="363537" cy="303212"/>
          </a:xfrm>
          <a:prstGeom prst="rect">
            <a:avLst/>
          </a:prstGeom>
          <a:noFill/>
          <a:ln>
            <a:noFill/>
          </a:ln>
        </p:spPr>
      </p:pic>
      <p:sp>
        <p:nvSpPr>
          <p:cNvPr id="46" name="29 CuadroTexto"/>
          <p:cNvSpPr txBox="1">
            <a:spLocks noChangeArrowheads="1"/>
          </p:cNvSpPr>
          <p:nvPr/>
        </p:nvSpPr>
        <p:spPr bwMode="auto">
          <a:xfrm>
            <a:off x="5742351" y="6015718"/>
            <a:ext cx="256802" cy="246221"/>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tr-TR" altLang="es-HN" sz="1000" b="1" dirty="0" smtClean="0">
                <a:solidFill>
                  <a:srgbClr val="0EB1E7"/>
                </a:solidFill>
                <a:latin typeface="+mn-lt"/>
                <a:cs typeface="+mn-ea"/>
                <a:sym typeface="+mn-lt"/>
              </a:rPr>
              <a:t>8</a:t>
            </a:r>
            <a:endParaRPr lang="en-US" altLang="es-HN" sz="1000" b="1" dirty="0">
              <a:solidFill>
                <a:srgbClr val="0EB1E7"/>
              </a:solidFill>
              <a:latin typeface="+mn-lt"/>
              <a:cs typeface="+mn-ea"/>
              <a:sym typeface="+mn-lt"/>
            </a:endParaRPr>
          </a:p>
        </p:txBody>
      </p:sp>
      <p:sp>
        <p:nvSpPr>
          <p:cNvPr id="47" name="30 CuadroTexto"/>
          <p:cNvSpPr txBox="1"/>
          <p:nvPr/>
        </p:nvSpPr>
        <p:spPr>
          <a:xfrm>
            <a:off x="5991225" y="6002655"/>
            <a:ext cx="314510" cy="276999"/>
          </a:xfrm>
          <a:prstGeom prst="rect">
            <a:avLst/>
          </a:prstGeom>
          <a:noFill/>
        </p:spPr>
        <p:txBody>
          <a:bodyPr wrap="none">
            <a:spAutoFit/>
          </a:bodyPr>
          <a:lstStyle/>
          <a:p>
            <a:pPr fontAlgn="auto">
              <a:spcBef>
                <a:spcPts val="0"/>
              </a:spcBef>
              <a:spcAft>
                <a:spcPts val="0"/>
              </a:spcAft>
              <a:defRPr/>
            </a:pPr>
            <a:endParaRPr/>
          </a:p>
        </p:txBody>
      </p:sp>
      <p:sp>
        <p:nvSpPr>
          <p:cNvPr id="49" name="31 CuadroTexto"/>
          <p:cNvSpPr txBox="1"/>
          <p:nvPr/>
        </p:nvSpPr>
        <p:spPr>
          <a:xfrm>
            <a:off x="6278131" y="6015718"/>
            <a:ext cx="325730" cy="246221"/>
          </a:xfrm>
          <a:prstGeom prst="rect">
            <a:avLst/>
          </a:prstGeom>
          <a:noFill/>
        </p:spPr>
        <p:txBody>
          <a:bodyPr wrap="none">
            <a:spAutoFit/>
          </a:bodyPr>
          <a:lstStyle/>
          <a:p>
            <a:pPr fontAlgn="auto">
              <a:spcBef>
                <a:spcPts val="0"/>
              </a:spcBef>
              <a:spcAft>
                <a:spcPts val="0"/>
              </a:spcAft>
              <a:defRPr/>
            </a:pPr>
            <a:r>
              <a:rPr lang="tr-TR" sz="1000" b="1" dirty="0">
                <a:solidFill>
                  <a:schemeClr val="bg1">
                    <a:lumMod val="50000"/>
                  </a:schemeClr>
                </a:solidFill>
                <a:cs typeface="+mn-ea"/>
                <a:sym typeface="+mn-lt"/>
              </a:rPr>
              <a:t>16</a:t>
            </a:r>
            <a:endParaRPr lang="es-HN" sz="1000" b="1" dirty="0">
              <a:solidFill>
                <a:schemeClr val="bg1">
                  <a:lumMod val="50000"/>
                </a:schemeClr>
              </a:solidFill>
              <a:cs typeface="+mn-ea"/>
              <a:sym typeface="+mn-lt"/>
            </a:endParaRPr>
          </a:p>
        </p:txBody>
      </p:sp>
      <p:pic>
        <p:nvPicPr>
          <p:cNvPr id="52" name="Imagen 27" descr="btns">
            <a:hlinkClick r:id="" action="ppaction://hlinkshowjump?jump=next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638" y="6042343"/>
            <a:ext cx="215900" cy="211137"/>
          </a:xfrm>
          <a:prstGeom prst="rect">
            <a:avLst/>
          </a:prstGeom>
          <a:noFill/>
        </p:spPr>
      </p:pic>
      <p:pic>
        <p:nvPicPr>
          <p:cNvPr id="53" name="Imagen 28" descr="btns">
            <a:hlinkClick r:id="" action="ppaction://hlinkshowjump?jump=previousslide"/>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8300" y="6042343"/>
            <a:ext cx="215900" cy="211137"/>
          </a:xfrm>
          <a:prstGeom prst="rect">
            <a:avLst/>
          </a:prstGeom>
          <a:noFill/>
        </p:spPr>
      </p:pic>
      <p:sp>
        <p:nvSpPr>
          <p:cNvPr id="54" name="TextBox 47"/>
          <p:cNvSpPr txBox="1"/>
          <p:nvPr/>
        </p:nvSpPr>
        <p:spPr>
          <a:xfrm>
            <a:off x="1549386" y="5277659"/>
            <a:ext cx="8744938" cy="261610"/>
          </a:xfrm>
          <a:prstGeom prst="rect">
            <a:avLst/>
          </a:prstGeom>
          <a:noFill/>
        </p:spPr>
        <p:txBody>
          <a:bodyPr wrap="square" rtlCol="0">
            <a:spAutoFit/>
          </a:bodyPr>
          <a:lstStyle/>
          <a:p>
            <a:r>
              <a:rPr lang="en-US" sz="1100" dirty="0"/>
              <a:t>https://haber.sakarya.edu.tr/sau-ogrencilerinden-hayat-kurtaran-uygulama-h30828.html</a:t>
            </a:r>
          </a:p>
        </p:txBody>
      </p:sp>
      <p:sp>
        <p:nvSpPr>
          <p:cNvPr id="55" name="TextBox 49"/>
          <p:cNvSpPr txBox="1"/>
          <p:nvPr/>
        </p:nvSpPr>
        <p:spPr>
          <a:xfrm>
            <a:off x="7985297" y="5804448"/>
            <a:ext cx="2592288" cy="553998"/>
          </a:xfrm>
          <a:prstGeom prst="rect">
            <a:avLst/>
          </a:prstGeom>
          <a:noFill/>
        </p:spPr>
        <p:txBody>
          <a:bodyPr wrap="square" rtlCol="0">
            <a:spAutoFit/>
          </a:bodyPr>
          <a:lstStyle/>
          <a:p>
            <a:pPr algn="ctr">
              <a:lnSpc>
                <a:spcPts val="1780"/>
              </a:lnSpc>
            </a:pPr>
            <a:endParaRPr lang="en-US" altLang="zh-CN" sz="2000" dirty="0">
              <a:solidFill>
                <a:srgbClr val="0099FF"/>
              </a:solidFill>
              <a:latin typeface="+mn-lt"/>
              <a:cs typeface="+mn-ea"/>
              <a:sym typeface="+mn-lt"/>
            </a:endParaRPr>
          </a:p>
          <a:p>
            <a:pPr algn="ctr">
              <a:lnSpc>
                <a:spcPts val="1780"/>
              </a:lnSpc>
            </a:pPr>
            <a:endParaRPr lang="zh-CN" altLang="en-US" sz="1400" dirty="0">
              <a:solidFill>
                <a:schemeClr val="bg1"/>
              </a:solidFill>
              <a:latin typeface="+mn-lt"/>
              <a:cs typeface="+mn-ea"/>
              <a:sym typeface="+mn-lt"/>
            </a:endParaRPr>
          </a:p>
        </p:txBody>
      </p:sp>
      <p:sp>
        <p:nvSpPr>
          <p:cNvPr id="48" name="矩形 28"/>
          <p:cNvSpPr>
            <a:spLocks noChangeArrowheads="1"/>
          </p:cNvSpPr>
          <p:nvPr/>
        </p:nvSpPr>
        <p:spPr bwMode="auto">
          <a:xfrm rot="1839494" flipH="1">
            <a:off x="8762710" y="443511"/>
            <a:ext cx="2127508" cy="337185"/>
          </a:xfrm>
          <a:custGeom>
            <a:avLst/>
            <a:gdLst/>
            <a:ahLst/>
            <a:cxnLst>
              <a:cxn ang="3cd4">
                <a:pos x="hc" y="t"/>
              </a:cxn>
              <a:cxn ang="cd2">
                <a:pos x="l" y="vc"/>
              </a:cxn>
              <a:cxn ang="cd4">
                <a:pos x="hc" y="b"/>
              </a:cxn>
              <a:cxn ang="0">
                <a:pos x="r" y="vc"/>
              </a:cxn>
            </a:cxnLst>
            <a:rect l="l" t="t" r="r" b="b"/>
            <a:pathLst>
              <a:path w="3350" h="531">
                <a:moveTo>
                  <a:pt x="315" y="0"/>
                </a:moveTo>
                <a:lnTo>
                  <a:pt x="2455" y="0"/>
                </a:lnTo>
                <a:lnTo>
                  <a:pt x="3350" y="531"/>
                </a:lnTo>
                <a:lnTo>
                  <a:pt x="0" y="531"/>
                </a:lnTo>
                <a:lnTo>
                  <a:pt x="315" y="0"/>
                </a:lnTo>
                <a:close/>
              </a:path>
            </a:pathLst>
          </a:custGeom>
          <a:solidFill>
            <a:srgbClr val="403152"/>
          </a:solidFill>
          <a:ln>
            <a:noFill/>
          </a:ln>
        </p:spPr>
        <p:txBody>
          <a:bodyPr wrap="square" anchor="ctr">
            <a:noAutofit/>
          </a:bodyPr>
          <a:lstStyle/>
          <a:p>
            <a:pPr algn="ctr"/>
            <a:endParaRPr/>
          </a:p>
        </p:txBody>
      </p:sp>
      <p:cxnSp>
        <p:nvCxnSpPr>
          <p:cNvPr id="56" name="直接连接符 19"/>
          <p:cNvCxnSpPr/>
          <p:nvPr/>
        </p:nvCxnSpPr>
        <p:spPr>
          <a:xfrm flipH="1">
            <a:off x="3063296" y="986078"/>
            <a:ext cx="1863761" cy="0"/>
          </a:xfrm>
          <a:prstGeom prst="line">
            <a:avLst/>
          </a:prstGeom>
          <a:ln w="63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7" name="椭圆 20"/>
          <p:cNvSpPr/>
          <p:nvPr/>
        </p:nvSpPr>
        <p:spPr>
          <a:xfrm>
            <a:off x="2351584" y="396216"/>
            <a:ext cx="872543" cy="872543"/>
          </a:xfrm>
          <a:prstGeom prst="ellipse">
            <a:avLst/>
          </a:prstGeom>
          <a:solidFill>
            <a:srgbClr val="40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CN" sz="2800" dirty="0" smtClean="0">
                <a:cs typeface="+mn-ea"/>
                <a:sym typeface="+mn-lt"/>
              </a:rPr>
              <a:t>4.1</a:t>
            </a:r>
            <a:endParaRPr lang="zh-CN" altLang="en-US" sz="2800" dirty="0">
              <a:cs typeface="+mn-ea"/>
              <a:sym typeface="+mn-lt"/>
            </a:endParaRPr>
          </a:p>
        </p:txBody>
      </p:sp>
      <p:sp>
        <p:nvSpPr>
          <p:cNvPr id="58" name="Metin kutusu 57"/>
          <p:cNvSpPr txBox="1"/>
          <p:nvPr/>
        </p:nvSpPr>
        <p:spPr>
          <a:xfrm>
            <a:off x="5105856" y="652133"/>
            <a:ext cx="3398687" cy="584775"/>
          </a:xfrm>
          <a:prstGeom prst="rect">
            <a:avLst/>
          </a:prstGeom>
          <a:noFill/>
        </p:spPr>
        <p:txBody>
          <a:bodyPr wrap="square" rtlCol="0">
            <a:spAutoFit/>
          </a:bodyPr>
          <a:lstStyle/>
          <a:p>
            <a:r>
              <a:rPr lang="tr-TR" sz="3200" dirty="0" smtClean="0">
                <a:latin typeface="Bodoni MT" panose="02070603080606020203" pitchFamily="18" charset="0"/>
              </a:rPr>
              <a:t>Benzer Projeler</a:t>
            </a:r>
            <a:endParaRPr lang="en-US" sz="3200" dirty="0">
              <a:latin typeface="Bodoni MT" panose="02070603080606020203" pitchFamily="18" charset="0"/>
            </a:endParaRPr>
          </a:p>
        </p:txBody>
      </p:sp>
      <p:sp>
        <p:nvSpPr>
          <p:cNvPr id="43" name="Dikdörtgen 42"/>
          <p:cNvSpPr/>
          <p:nvPr/>
        </p:nvSpPr>
        <p:spPr>
          <a:xfrm>
            <a:off x="1880418" y="1950696"/>
            <a:ext cx="5643062" cy="3139321"/>
          </a:xfrm>
          <a:prstGeom prst="rect">
            <a:avLst/>
          </a:prstGeom>
        </p:spPr>
        <p:txBody>
          <a:bodyPr wrap="square">
            <a:spAutoFit/>
          </a:bodyPr>
          <a:lstStyle/>
          <a:p>
            <a:pPr algn="just"/>
            <a:r>
              <a:rPr lang="en-US" dirty="0" err="1">
                <a:latin typeface="Bodoni MT" panose="02070603080606020203" pitchFamily="18" charset="0"/>
                <a:ea typeface="Calibri" panose="020F0502020204030204" pitchFamily="34" charset="0"/>
                <a:cs typeface="Arial" panose="020B0604020202020204" pitchFamily="34" charset="0"/>
              </a:rPr>
              <a:t>Sakarya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Üniversitesi</a:t>
            </a:r>
            <a:r>
              <a:rPr lang="en-US" dirty="0">
                <a:latin typeface="Bodoni MT" panose="02070603080606020203" pitchFamily="18" charset="0"/>
                <a:ea typeface="Calibri" panose="020F0502020204030204" pitchFamily="34" charset="0"/>
                <a:cs typeface="Arial" panose="020B0604020202020204" pitchFamily="34" charset="0"/>
              </a:rPr>
              <a:t> (SAÜ) </a:t>
            </a:r>
            <a:r>
              <a:rPr lang="en-US" dirty="0" err="1">
                <a:latin typeface="Bodoni MT" panose="02070603080606020203" pitchFamily="18" charset="0"/>
                <a:ea typeface="Calibri" panose="020F0502020204030204" pitchFamily="34" charset="0"/>
                <a:cs typeface="Arial" panose="020B0604020202020204" pitchFamily="34" charset="0"/>
              </a:rPr>
              <a:t>öğrencileri</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tarafından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geliştirilen</a:t>
            </a:r>
            <a:r>
              <a:rPr lang="en-US" dirty="0">
                <a:latin typeface="Bodoni MT" panose="02070603080606020203" pitchFamily="18" charset="0"/>
                <a:ea typeface="Calibri" panose="020F0502020204030204" pitchFamily="34" charset="0"/>
                <a:cs typeface="Arial" panose="020B0604020202020204" pitchFamily="34" charset="0"/>
              </a:rPr>
              <a:t> DASER </a:t>
            </a:r>
            <a:r>
              <a:rPr lang="en-US" dirty="0" err="1">
                <a:latin typeface="Bodoni MT" panose="02070603080606020203" pitchFamily="18" charset="0"/>
                <a:ea typeface="Calibri" panose="020F0502020204030204" pitchFamily="34" charset="0"/>
                <a:cs typeface="Arial" panose="020B0604020202020204" pitchFamily="34" charset="0"/>
              </a:rPr>
              <a:t>isimli</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uygulama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ile</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akıllı</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telefonun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verici</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istasyonuna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dönüşerek</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ekiplerin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depremzedeyi</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enkaz</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altında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bulunmasını</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kolaylaştırmayı</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hedefliyor</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Telefon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deprem</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moduna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geçtiğinde</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depremzedenin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hayatta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olduğu</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bilgisi</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ile</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konumu</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enkaz</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alanına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getirilen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mobil</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baz</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istasyonları</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veya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Wi-fi</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sinyalı</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yakalayıcıları</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ile</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tespit</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edilebilecektir</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Aynı</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smtClean="0">
                <a:latin typeface="Bodoni MT" panose="02070603080606020203" pitchFamily="18" charset="0"/>
                <a:ea typeface="Calibri" panose="020F0502020204030204" pitchFamily="34" charset="0"/>
                <a:cs typeface="Arial" panose="020B0604020202020204" pitchFamily="34" charset="0"/>
              </a:rPr>
              <a:t>zamanda</a:t>
            </a:r>
            <a:r>
              <a:rPr lang="tr-TR" dirty="0" smtClean="0">
                <a:latin typeface="Bodoni MT" panose="02070603080606020203" pitchFamily="18" charset="0"/>
                <a:ea typeface="Calibri" panose="020F0502020204030204" pitchFamily="34" charset="0"/>
                <a:cs typeface="Arial" panose="020B0604020202020204" pitchFamily="34" charset="0"/>
              </a:rPr>
              <a:t>,</a:t>
            </a:r>
            <a:r>
              <a:rPr lang="en-US" dirty="0" smtClean="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kapsama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alanı</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içerisinde</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bulunan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birden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fazla</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smtClean="0">
                <a:latin typeface="Bodoni MT" panose="02070603080606020203" pitchFamily="18" charset="0"/>
                <a:ea typeface="Calibri" panose="020F0502020204030204" pitchFamily="34" charset="0"/>
                <a:cs typeface="Arial" panose="020B0604020202020204" pitchFamily="34" charset="0"/>
              </a:rPr>
              <a:t>cihaz</a:t>
            </a:r>
            <a:r>
              <a:rPr lang="tr-TR" dirty="0" smtClean="0">
                <a:latin typeface="Bodoni MT" panose="02070603080606020203" pitchFamily="18" charset="0"/>
                <a:ea typeface="Calibri" panose="020F0502020204030204" pitchFamily="34" charset="0"/>
                <a:cs typeface="Arial" panose="020B0604020202020204" pitchFamily="34" charset="0"/>
              </a:rPr>
              <a:t>dan </a:t>
            </a:r>
            <a:r>
              <a:rPr lang="en-US" dirty="0" smtClean="0">
                <a:latin typeface="Bodoni MT" panose="02070603080606020203" pitchFamily="18" charset="0"/>
                <a:ea typeface="Calibri" panose="020F0502020204030204" pitchFamily="34" charset="0"/>
                <a:cs typeface="Arial" panose="020B0604020202020204" pitchFamily="34" charset="0"/>
              </a:rPr>
              <a:t>pili </a:t>
            </a:r>
            <a:r>
              <a:rPr lang="en-US" dirty="0" err="1">
                <a:latin typeface="Bodoni MT" panose="02070603080606020203" pitchFamily="18" charset="0"/>
                <a:ea typeface="Calibri" panose="020F0502020204030204" pitchFamily="34" charset="0"/>
                <a:cs typeface="Arial" panose="020B0604020202020204" pitchFamily="34" charset="0"/>
              </a:rPr>
              <a:t>en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yüksek</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seviyede</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a:latin typeface="Bodoni MT" panose="02070603080606020203" pitchFamily="18" charset="0"/>
                <a:ea typeface="Calibri" panose="020F0502020204030204" pitchFamily="34" charset="0"/>
                <a:cs typeface="Arial" panose="020B0604020202020204" pitchFamily="34" charset="0"/>
              </a:rPr>
              <a:t>olan</a:t>
            </a:r>
            <a:r>
              <a:rPr lang="en-US" dirty="0">
                <a:latin typeface="Bodoni MT" panose="02070603080606020203" pitchFamily="18" charset="0"/>
                <a:ea typeface="Calibri" panose="020F0502020204030204" pitchFamily="34" charset="0"/>
                <a:cs typeface="Arial" panose="020B0604020202020204" pitchFamily="34" charset="0"/>
              </a:rPr>
              <a:t> </a:t>
            </a:r>
            <a:r>
              <a:rPr lang="en-US" dirty="0" err="1" smtClean="0">
                <a:latin typeface="Bodoni MT" panose="02070603080606020203" pitchFamily="18" charset="0"/>
                <a:ea typeface="Calibri" panose="020F0502020204030204" pitchFamily="34" charset="0"/>
                <a:cs typeface="Arial" panose="020B0604020202020204" pitchFamily="34" charset="0"/>
              </a:rPr>
              <a:t>cihaz</a:t>
            </a:r>
            <a:r>
              <a:rPr lang="en-US" dirty="0" smtClean="0">
                <a:latin typeface="Bodoni MT" panose="02070603080606020203" pitchFamily="18" charset="0"/>
                <a:ea typeface="Calibri" panose="020F0502020204030204" pitchFamily="34" charset="0"/>
                <a:cs typeface="Arial" panose="020B0604020202020204" pitchFamily="34" charset="0"/>
              </a:rPr>
              <a:t> </a:t>
            </a:r>
            <a:r>
              <a:rPr lang="en-US" dirty="0" err="1" smtClean="0">
                <a:latin typeface="Bodoni MT" panose="02070603080606020203" pitchFamily="18" charset="0"/>
                <a:ea typeface="Calibri" panose="020F0502020204030204" pitchFamily="34" charset="0"/>
                <a:cs typeface="Arial" panose="020B0604020202020204" pitchFamily="34" charset="0"/>
              </a:rPr>
              <a:t>yayını</a:t>
            </a:r>
            <a:r>
              <a:rPr lang="en-US" dirty="0" smtClean="0">
                <a:latin typeface="Bodoni MT" panose="02070603080606020203" pitchFamily="18" charset="0"/>
                <a:ea typeface="Calibri" panose="020F0502020204030204" pitchFamily="34" charset="0"/>
                <a:cs typeface="Arial" panose="020B0604020202020204" pitchFamily="34" charset="0"/>
              </a:rPr>
              <a:t> </a:t>
            </a:r>
            <a:r>
              <a:rPr lang="en-US" dirty="0" err="1" smtClean="0">
                <a:latin typeface="Bodoni MT" panose="02070603080606020203" pitchFamily="18" charset="0"/>
                <a:ea typeface="Calibri" panose="020F0502020204030204" pitchFamily="34" charset="0"/>
                <a:cs typeface="Arial" panose="020B0604020202020204" pitchFamily="34" charset="0"/>
              </a:rPr>
              <a:t>gerçekleşt</a:t>
            </a:r>
            <a:r>
              <a:rPr lang="tr-TR" dirty="0" smtClean="0">
                <a:latin typeface="Bodoni MT" panose="02070603080606020203" pitchFamily="18" charset="0"/>
                <a:ea typeface="Calibri" panose="020F0502020204030204" pitchFamily="34" charset="0"/>
                <a:cs typeface="Arial" panose="020B0604020202020204" pitchFamily="34" charset="0"/>
              </a:rPr>
              <a:t>irerek </a:t>
            </a:r>
            <a:r>
              <a:rPr lang="en-US" dirty="0" err="1" smtClean="0">
                <a:latin typeface="Bodoni MT" panose="02070603080606020203" pitchFamily="18" charset="0"/>
                <a:ea typeface="Calibri" panose="020F0502020204030204" pitchFamily="34" charset="0"/>
                <a:cs typeface="Arial" panose="020B0604020202020204" pitchFamily="34" charset="0"/>
              </a:rPr>
              <a:t>batarya</a:t>
            </a:r>
            <a:r>
              <a:rPr lang="en-US" dirty="0" smtClean="0">
                <a:latin typeface="Bodoni MT" panose="02070603080606020203" pitchFamily="18" charset="0"/>
                <a:ea typeface="Calibri" panose="020F0502020204030204" pitchFamily="34" charset="0"/>
                <a:cs typeface="Arial" panose="020B0604020202020204" pitchFamily="34" charset="0"/>
              </a:rPr>
              <a:t> </a:t>
            </a:r>
            <a:r>
              <a:rPr lang="en-US" dirty="0" err="1" smtClean="0">
                <a:latin typeface="Bodoni MT" panose="02070603080606020203" pitchFamily="18" charset="0"/>
                <a:ea typeface="Calibri" panose="020F0502020204030204" pitchFamily="34" charset="0"/>
                <a:cs typeface="Arial" panose="020B0604020202020204" pitchFamily="34" charset="0"/>
              </a:rPr>
              <a:t>tasarrufu</a:t>
            </a:r>
            <a:r>
              <a:rPr lang="tr-TR" dirty="0" smtClean="0">
                <a:latin typeface="Bodoni MT" panose="02070603080606020203" pitchFamily="18" charset="0"/>
                <a:ea typeface="Calibri" panose="020F0502020204030204" pitchFamily="34" charset="0"/>
                <a:cs typeface="Arial" panose="020B0604020202020204" pitchFamily="34" charset="0"/>
              </a:rPr>
              <a:t> sağlayacaktır</a:t>
            </a:r>
            <a:r>
              <a:rPr lang="en-US" dirty="0" smtClean="0">
                <a:latin typeface="Bodoni MT" panose="02070603080606020203" pitchFamily="18" charset="0"/>
                <a:ea typeface="Calibri" panose="020F0502020204030204" pitchFamily="34" charset="0"/>
                <a:cs typeface="Arial" panose="020B0604020202020204" pitchFamily="34" charset="0"/>
              </a:rPr>
              <a:t>.</a:t>
            </a:r>
            <a:endParaRPr lang="tr-TR" dirty="0">
              <a:latin typeface="Bodoni MT" panose="02070603080606020203" pitchFamily="18" charset="0"/>
              <a:cs typeface="Arial" panose="020B0604020202020204" pitchFamily="34" charset="0"/>
            </a:endParaRPr>
          </a:p>
        </p:txBody>
      </p:sp>
      <p:sp>
        <p:nvSpPr>
          <p:cNvPr id="50" name="Dikdörtgen 49"/>
          <p:cNvSpPr/>
          <p:nvPr/>
        </p:nvSpPr>
        <p:spPr>
          <a:xfrm>
            <a:off x="3654455" y="1422085"/>
            <a:ext cx="4988049" cy="369332"/>
          </a:xfrm>
          <a:prstGeom prst="rect">
            <a:avLst/>
          </a:prstGeom>
        </p:spPr>
        <p:txBody>
          <a:bodyPr wrap="square">
            <a:spAutoFit/>
          </a:bodyPr>
          <a:lstStyle/>
          <a:p>
            <a:pPr algn="ctr"/>
            <a:r>
              <a:rPr lang="tr-TR" b="1" dirty="0">
                <a:latin typeface="Bodoni MT" panose="02070603080606020203" pitchFamily="18" charset="0"/>
              </a:rPr>
              <a:t>DASER uygulaması</a:t>
            </a:r>
          </a:p>
        </p:txBody>
      </p:sp>
      <p:sp>
        <p:nvSpPr>
          <p:cNvPr id="51" name="TextBox 47"/>
          <p:cNvSpPr txBox="1"/>
          <p:nvPr/>
        </p:nvSpPr>
        <p:spPr>
          <a:xfrm>
            <a:off x="1703512" y="5914226"/>
            <a:ext cx="2541587" cy="528350"/>
          </a:xfrm>
          <a:prstGeom prst="rect">
            <a:avLst/>
          </a:prstGeom>
          <a:noFill/>
        </p:spPr>
        <p:txBody>
          <a:bodyPr wrap="square" rtlCol="0">
            <a:spAutoFit/>
          </a:bodyPr>
          <a:lstStyle/>
          <a:p>
            <a:pPr>
              <a:lnSpc>
                <a:spcPts val="1660"/>
              </a:lnSpc>
            </a:pPr>
            <a:endParaRPr lang="en-US" altLang="zh-CN" sz="1400" dirty="0">
              <a:solidFill>
                <a:schemeClr val="bg2">
                  <a:lumMod val="75000"/>
                </a:schemeClr>
              </a:solidFill>
              <a:latin typeface="+mn-lt"/>
              <a:cs typeface="+mn-ea"/>
              <a:sym typeface="+mn-lt"/>
            </a:endParaRPr>
          </a:p>
          <a:p>
            <a:pPr>
              <a:lnSpc>
                <a:spcPts val="1660"/>
              </a:lnSpc>
            </a:pPr>
            <a:endParaRPr lang="en-US" altLang="zh-CN" sz="1400" dirty="0">
              <a:solidFill>
                <a:schemeClr val="bg2">
                  <a:lumMod val="75000"/>
                </a:schemeClr>
              </a:solidFill>
              <a:latin typeface="+mn-lt"/>
              <a:cs typeface="+mn-ea"/>
              <a:sym typeface="+mn-lt"/>
            </a:endParaRPr>
          </a:p>
        </p:txBody>
      </p:sp>
      <p:pic>
        <p:nvPicPr>
          <p:cNvPr id="31" name="Resim 30"/>
          <p:cNvPicPr>
            <a:picLocks noChangeAspect="1"/>
          </p:cNvPicPr>
          <p:nvPr/>
        </p:nvPicPr>
        <p:blipFill>
          <a:blip r:embed="rId9"/>
          <a:stretch>
            <a:fillRect/>
          </a:stretch>
        </p:blipFill>
        <p:spPr>
          <a:xfrm>
            <a:off x="7855422" y="1925076"/>
            <a:ext cx="2276388" cy="3133093"/>
          </a:xfrm>
          <a:prstGeom prst="rect">
            <a:avLst/>
          </a:prstGeom>
        </p:spPr>
      </p:pic>
    </p:spTree>
    <p:extLst>
      <p:ext uri="{BB962C8B-B14F-4D97-AF65-F5344CB8AC3E}">
        <p14:creationId xmlns:p14="http://schemas.microsoft.com/office/powerpoint/2010/main" val="249246619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p:tgtEl>
                                          <p:spTgt spid="30"/>
                                        </p:tgtEl>
                                        <p:attrNameLst>
                                          <p:attrName>ppt_y</p:attrName>
                                        </p:attrNameLst>
                                      </p:cBhvr>
                                      <p:tavLst>
                                        <p:tav tm="0">
                                          <p:val>
                                            <p:strVal val="#ppt_y+#ppt_h*1.125000"/>
                                          </p:val>
                                        </p:tav>
                                        <p:tav tm="100000">
                                          <p:val>
                                            <p:strVal val="#ppt_y"/>
                                          </p:val>
                                        </p:tav>
                                      </p:tavLst>
                                    </p:anim>
                                    <p:animEffect transition="in" filter="wipe(up)">
                                      <p:cBhvr>
                                        <p:cTn id="18" dur="500"/>
                                        <p:tgtEl>
                                          <p:spTgt spid="30"/>
                                        </p:tgtEl>
                                      </p:cBhvr>
                                    </p:animEffect>
                                  </p:childTnLst>
                                </p:cTn>
                              </p:par>
                              <p:par>
                                <p:cTn id="19" presetID="1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par>
                                <p:cTn id="23" presetID="12" presetClass="entr" presetSubtype="4"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p:tgtEl>
                                          <p:spTgt spid="41"/>
                                        </p:tgtEl>
                                        <p:attrNameLst>
                                          <p:attrName>ppt_y</p:attrName>
                                        </p:attrNameLst>
                                      </p:cBhvr>
                                      <p:tavLst>
                                        <p:tav tm="0">
                                          <p:val>
                                            <p:strVal val="#ppt_y+#ppt_h*1.125000"/>
                                          </p:val>
                                        </p:tav>
                                        <p:tav tm="100000">
                                          <p:val>
                                            <p:strVal val="#ppt_y"/>
                                          </p:val>
                                        </p:tav>
                                      </p:tavLst>
                                    </p:anim>
                                    <p:animEffect transition="in" filter="wipe(up)">
                                      <p:cBhvr>
                                        <p:cTn id="26" dur="500"/>
                                        <p:tgtEl>
                                          <p:spTgt spid="41"/>
                                        </p:tgtEl>
                                      </p:cBhvr>
                                    </p:animEffect>
                                  </p:childTnLst>
                                </p:cTn>
                              </p:par>
                              <p:par>
                                <p:cTn id="27" presetID="1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p:tgtEl>
                                          <p:spTgt spid="44"/>
                                        </p:tgtEl>
                                        <p:attrNameLst>
                                          <p:attrName>ppt_y</p:attrName>
                                        </p:attrNameLst>
                                      </p:cBhvr>
                                      <p:tavLst>
                                        <p:tav tm="0">
                                          <p:val>
                                            <p:strVal val="#ppt_y+#ppt_h*1.125000"/>
                                          </p:val>
                                        </p:tav>
                                        <p:tav tm="100000">
                                          <p:val>
                                            <p:strVal val="#ppt_y"/>
                                          </p:val>
                                        </p:tav>
                                      </p:tavLst>
                                    </p:anim>
                                    <p:animEffect transition="in" filter="wipe(up)">
                                      <p:cBhvr>
                                        <p:cTn id="30" dur="500"/>
                                        <p:tgtEl>
                                          <p:spTgt spid="44"/>
                                        </p:tgtEl>
                                      </p:cBhvr>
                                    </p:animEffect>
                                  </p:childTnLst>
                                </p:cTn>
                              </p:par>
                              <p:par>
                                <p:cTn id="31" presetID="12" presetClass="entr" presetSubtype="4"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p:tgtEl>
                                          <p:spTgt spid="45"/>
                                        </p:tgtEl>
                                        <p:attrNameLst>
                                          <p:attrName>ppt_y</p:attrName>
                                        </p:attrNameLst>
                                      </p:cBhvr>
                                      <p:tavLst>
                                        <p:tav tm="0">
                                          <p:val>
                                            <p:strVal val="#ppt_y+#ppt_h*1.125000"/>
                                          </p:val>
                                        </p:tav>
                                        <p:tav tm="100000">
                                          <p:val>
                                            <p:strVal val="#ppt_y"/>
                                          </p:val>
                                        </p:tav>
                                      </p:tavLst>
                                    </p:anim>
                                    <p:animEffect transition="in" filter="wipe(up)">
                                      <p:cBhvr>
                                        <p:cTn id="34" dur="500"/>
                                        <p:tgtEl>
                                          <p:spTgt spid="4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p:tgtEl>
                                          <p:spTgt spid="47"/>
                                        </p:tgtEl>
                                        <p:attrNameLst>
                                          <p:attrName>ppt_y</p:attrName>
                                        </p:attrNameLst>
                                      </p:cBhvr>
                                      <p:tavLst>
                                        <p:tav tm="0">
                                          <p:val>
                                            <p:strVal val="#ppt_y+#ppt_h*1.125000"/>
                                          </p:val>
                                        </p:tav>
                                        <p:tav tm="100000">
                                          <p:val>
                                            <p:strVal val="#ppt_y"/>
                                          </p:val>
                                        </p:tav>
                                      </p:tavLst>
                                    </p:anim>
                                    <p:animEffect transition="in" filter="wipe(up)">
                                      <p:cBhvr>
                                        <p:cTn id="42" dur="500"/>
                                        <p:tgtEl>
                                          <p:spTgt spid="47"/>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p:tgtEl>
                                          <p:spTgt spid="49"/>
                                        </p:tgtEl>
                                        <p:attrNameLst>
                                          <p:attrName>ppt_y</p:attrName>
                                        </p:attrNameLst>
                                      </p:cBhvr>
                                      <p:tavLst>
                                        <p:tav tm="0">
                                          <p:val>
                                            <p:strVal val="#ppt_y+#ppt_h*1.125000"/>
                                          </p:val>
                                        </p:tav>
                                        <p:tav tm="100000">
                                          <p:val>
                                            <p:strVal val="#ppt_y"/>
                                          </p:val>
                                        </p:tav>
                                      </p:tavLst>
                                    </p:anim>
                                    <p:animEffect transition="in" filter="wipe(up)">
                                      <p:cBhvr>
                                        <p:cTn id="46" dur="500"/>
                                        <p:tgtEl>
                                          <p:spTgt spid="49"/>
                                        </p:tgtEl>
                                      </p:cBhvr>
                                    </p:animEffect>
                                  </p:childTnLst>
                                </p:cTn>
                              </p:par>
                              <p:par>
                                <p:cTn id="47" presetID="12" presetClass="entr" presetSubtype="4"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additive="base">
                                        <p:cTn id="49" dur="500"/>
                                        <p:tgtEl>
                                          <p:spTgt spid="52"/>
                                        </p:tgtEl>
                                        <p:attrNameLst>
                                          <p:attrName>ppt_y</p:attrName>
                                        </p:attrNameLst>
                                      </p:cBhvr>
                                      <p:tavLst>
                                        <p:tav tm="0">
                                          <p:val>
                                            <p:strVal val="#ppt_y+#ppt_h*1.125000"/>
                                          </p:val>
                                        </p:tav>
                                        <p:tav tm="100000">
                                          <p:val>
                                            <p:strVal val="#ppt_y"/>
                                          </p:val>
                                        </p:tav>
                                      </p:tavLst>
                                    </p:anim>
                                    <p:animEffect transition="in" filter="wipe(up)">
                                      <p:cBhvr>
                                        <p:cTn id="50" dur="500"/>
                                        <p:tgtEl>
                                          <p:spTgt spid="52"/>
                                        </p:tgtEl>
                                      </p:cBhvr>
                                    </p:animEffect>
                                  </p:childTnLst>
                                </p:cTn>
                              </p:par>
                              <p:par>
                                <p:cTn id="51" presetID="12" presetClass="entr" presetSubtype="4"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p:tgtEl>
                                          <p:spTgt spid="53"/>
                                        </p:tgtEl>
                                        <p:attrNameLst>
                                          <p:attrName>ppt_y</p:attrName>
                                        </p:attrNameLst>
                                      </p:cBhvr>
                                      <p:tavLst>
                                        <p:tav tm="0">
                                          <p:val>
                                            <p:strVal val="#ppt_y+#ppt_h*1.125000"/>
                                          </p:val>
                                        </p:tav>
                                        <p:tav tm="100000">
                                          <p:val>
                                            <p:strVal val="#ppt_y"/>
                                          </p:val>
                                        </p:tav>
                                      </p:tavLst>
                                    </p:anim>
                                    <p:animEffect transition="in" filter="wipe(up)">
                                      <p:cBhvr>
                                        <p:cTn id="54" dur="500"/>
                                        <p:tgtEl>
                                          <p:spTgt spid="5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500"/>
                                        <p:tgtEl>
                                          <p:spTgt spid="54"/>
                                        </p:tgtEl>
                                        <p:attrNameLst>
                                          <p:attrName>ppt_y</p:attrName>
                                        </p:attrNameLst>
                                      </p:cBhvr>
                                      <p:tavLst>
                                        <p:tav tm="0">
                                          <p:val>
                                            <p:strVal val="#ppt_y+#ppt_h*1.125000"/>
                                          </p:val>
                                        </p:tav>
                                        <p:tav tm="100000">
                                          <p:val>
                                            <p:strVal val="#ppt_y"/>
                                          </p:val>
                                        </p:tav>
                                      </p:tavLst>
                                    </p:anim>
                                    <p:animEffect transition="in" filter="wipe(up)">
                                      <p:cBhvr>
                                        <p:cTn id="58" dur="500"/>
                                        <p:tgtEl>
                                          <p:spTgt spid="54"/>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p:tgtEl>
                                          <p:spTgt spid="55"/>
                                        </p:tgtEl>
                                        <p:attrNameLst>
                                          <p:attrName>ppt_y</p:attrName>
                                        </p:attrNameLst>
                                      </p:cBhvr>
                                      <p:tavLst>
                                        <p:tav tm="0">
                                          <p:val>
                                            <p:strVal val="#ppt_y+#ppt_h*1.125000"/>
                                          </p:val>
                                        </p:tav>
                                        <p:tav tm="100000">
                                          <p:val>
                                            <p:strVal val="#ppt_y"/>
                                          </p:val>
                                        </p:tav>
                                      </p:tavLst>
                                    </p:anim>
                                    <p:animEffect transition="in" filter="wipe(up)">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heel(1)">
                                      <p:cBhvr>
                                        <p:cTn id="67" dur="2000"/>
                                        <p:tgtEl>
                                          <p:spTgt spid="48"/>
                                        </p:tgtEl>
                                      </p:cBhvr>
                                    </p:animEffect>
                                  </p:childTnLst>
                                </p:cTn>
                              </p:par>
                              <p:par>
                                <p:cTn id="68" presetID="21" presetClass="entr" presetSubtype="1"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heel(1)">
                                      <p:cBhvr>
                                        <p:cTn id="70" dur="2000"/>
                                        <p:tgtEl>
                                          <p:spTgt spid="56"/>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heel(1)">
                                      <p:cBhvr>
                                        <p:cTn id="73" dur="2000"/>
                                        <p:tgtEl>
                                          <p:spTgt spid="57"/>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p:tgtEl>
                                          <p:spTgt spid="51"/>
                                        </p:tgtEl>
                                        <p:attrNameLst>
                                          <p:attrName>ppt_y</p:attrName>
                                        </p:attrNameLst>
                                      </p:cBhvr>
                                      <p:tavLst>
                                        <p:tav tm="0">
                                          <p:val>
                                            <p:strVal val="#ppt_y+#ppt_h*1.125000"/>
                                          </p:val>
                                        </p:tav>
                                        <p:tav tm="100000">
                                          <p:val>
                                            <p:strVal val="#ppt_y"/>
                                          </p:val>
                                        </p:tav>
                                      </p:tavLst>
                                    </p:anim>
                                    <p:animEffect transition="in" filter="wipe(up)">
                                      <p:cBhvr>
                                        <p:cTn id="7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30" grpId="0" animBg="1"/>
      <p:bldP spid="46" grpId="0"/>
      <p:bldP spid="47" grpId="0"/>
      <p:bldP spid="49" grpId="0"/>
      <p:bldP spid="54" grpId="0"/>
      <p:bldP spid="55" grpId="0"/>
      <p:bldP spid="48" grpId="0" animBg="1"/>
      <p:bldP spid="57" grpId="0" animBg="1"/>
      <p:bldP spid="5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地震震前预报研究毕业答辩"/>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24bpokq">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1256</TotalTime>
  <Words>994</Words>
  <Application>Microsoft Office PowerPoint</Application>
  <PresentationFormat>Geniş ekran</PresentationFormat>
  <Paragraphs>147</Paragraphs>
  <Slides>18</Slides>
  <Notes>18</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18</vt:i4>
      </vt:variant>
    </vt:vector>
  </HeadingPairs>
  <TitlesOfParts>
    <vt:vector size="27" baseType="lpstr">
      <vt:lpstr>Calibri</vt:lpstr>
      <vt:lpstr>Wingdings</vt:lpstr>
      <vt:lpstr>Bodoni MT</vt:lpstr>
      <vt:lpstr>Arial</vt:lpstr>
      <vt:lpstr>Courier New</vt:lpstr>
      <vt:lpstr>Arial Rounded MT Bold</vt:lpstr>
      <vt:lpstr>字魂59号-创粗黑</vt:lpstr>
      <vt:lpstr>宋体</vt:lpstr>
      <vt:lpstr>Tema de Office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Arama Kurtarma Yönlendirme Otomasyonu</dc:title>
  <dc:subject>PPTS</dc:subject>
  <dc:creator>Vaio</dc:creator>
  <cp:keywords/>
  <dc:description>PPTS</dc:description>
  <cp:lastModifiedBy>Vaio</cp:lastModifiedBy>
  <cp:revision>271</cp:revision>
  <dcterms:created xsi:type="dcterms:W3CDTF">2010-05-18T15:49:00Z</dcterms:created>
  <dcterms:modified xsi:type="dcterms:W3CDTF">2023-03-05T18:57:08Z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